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312"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98" r:id="rId19"/>
    <p:sldId id="299" r:id="rId20"/>
    <p:sldId id="274" r:id="rId21"/>
    <p:sldId id="275" r:id="rId22"/>
    <p:sldId id="276" r:id="rId23"/>
    <p:sldId id="277" r:id="rId24"/>
    <p:sldId id="300" r:id="rId25"/>
    <p:sldId id="278" r:id="rId26"/>
    <p:sldId id="279" r:id="rId27"/>
    <p:sldId id="280" r:id="rId28"/>
    <p:sldId id="281" r:id="rId29"/>
    <p:sldId id="282" r:id="rId30"/>
    <p:sldId id="283" r:id="rId31"/>
    <p:sldId id="285" r:id="rId32"/>
    <p:sldId id="286" r:id="rId33"/>
    <p:sldId id="287" r:id="rId34"/>
    <p:sldId id="288" r:id="rId35"/>
    <p:sldId id="289" r:id="rId36"/>
    <p:sldId id="290" r:id="rId37"/>
    <p:sldId id="291" r:id="rId38"/>
    <p:sldId id="292" r:id="rId39"/>
    <p:sldId id="301" r:id="rId40"/>
    <p:sldId id="304" r:id="rId41"/>
    <p:sldId id="305" r:id="rId42"/>
    <p:sldId id="306" r:id="rId43"/>
    <p:sldId id="303" r:id="rId44"/>
    <p:sldId id="302" r:id="rId45"/>
    <p:sldId id="293" r:id="rId46"/>
    <p:sldId id="308" r:id="rId47"/>
    <p:sldId id="307" r:id="rId48"/>
    <p:sldId id="313" r:id="rId49"/>
    <p:sldId id="297" r:id="rId5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ACA"/>
          </a:solidFill>
        </a:fill>
      </a:tcStyle>
    </a:wholeTbl>
    <a:band2H>
      <a:tcTxStyle/>
      <a:tcStyle>
        <a:tcBdr/>
        <a:fill>
          <a:solidFill>
            <a:srgbClr val="F2E7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E5CB"/>
          </a:solidFill>
        </a:fill>
      </a:tcStyle>
    </a:wholeTbl>
    <a:band2H>
      <a:tcTxStyle/>
      <a:tcStyle>
        <a:tcBdr/>
        <a:fill>
          <a:solidFill>
            <a:srgbClr val="FAF3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1DE"/>
          </a:solidFill>
        </a:fill>
      </a:tcStyle>
    </a:wholeTbl>
    <a:band2H>
      <a:tcTxStyle/>
      <a:tcStyle>
        <a:tcBdr/>
        <a:fill>
          <a:solidFill>
            <a:srgbClr val="EFE9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40" autoAdjust="0"/>
  </p:normalViewPr>
  <p:slideViewPr>
    <p:cSldViewPr snapToGrid="0">
      <p:cViewPr varScale="1">
        <p:scale>
          <a:sx n="110" d="100"/>
          <a:sy n="110" d="100"/>
        </p:scale>
        <p:origin x="59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1143000" y="685800"/>
            <a:ext cx="4572000" cy="3429000"/>
          </a:xfrm>
          <a:prstGeom prst="rect">
            <a:avLst/>
          </a:prstGeom>
        </p:spPr>
        <p:txBody>
          <a:bodyPr/>
          <a:lstStyle/>
          <a:p>
            <a:endParaRPr/>
          </a:p>
        </p:txBody>
      </p:sp>
      <p:sp>
        <p:nvSpPr>
          <p:cNvPr id="287" name="Shape 28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31512130"/>
      </p:ext>
    </p:extLst>
  </p:cSld>
  <p:clrMap bg1="dk1" tx1="lt1" bg2="dk2" tx2="lt2" accent1="accent1" accent2="accent2" accent3="accent3" accent4="accent4" accent5="accent5" accent6="accent6" hlink="hlink" folHlink="folHlink"/>
  <p:notesStyle>
    <a:lvl1pPr defTabSz="457200" latinLnBrk="0">
      <a:defRPr sz="1200">
        <a:solidFill>
          <a:srgbClr val="FFFFFF"/>
        </a:solidFill>
        <a:latin typeface="+mj-lt"/>
        <a:ea typeface="+mj-ea"/>
        <a:cs typeface="+mj-cs"/>
        <a:sym typeface="Century Gothic"/>
      </a:defRPr>
    </a:lvl1pPr>
    <a:lvl2pPr indent="228600" defTabSz="457200" latinLnBrk="0">
      <a:defRPr sz="1200">
        <a:solidFill>
          <a:srgbClr val="FFFFFF"/>
        </a:solidFill>
        <a:latin typeface="+mj-lt"/>
        <a:ea typeface="+mj-ea"/>
        <a:cs typeface="+mj-cs"/>
        <a:sym typeface="Century Gothic"/>
      </a:defRPr>
    </a:lvl2pPr>
    <a:lvl3pPr indent="457200" defTabSz="457200" latinLnBrk="0">
      <a:defRPr sz="1200">
        <a:solidFill>
          <a:srgbClr val="FFFFFF"/>
        </a:solidFill>
        <a:latin typeface="+mj-lt"/>
        <a:ea typeface="+mj-ea"/>
        <a:cs typeface="+mj-cs"/>
        <a:sym typeface="Century Gothic"/>
      </a:defRPr>
    </a:lvl3pPr>
    <a:lvl4pPr indent="685800" defTabSz="457200" latinLnBrk="0">
      <a:defRPr sz="1200">
        <a:solidFill>
          <a:srgbClr val="FFFFFF"/>
        </a:solidFill>
        <a:latin typeface="+mj-lt"/>
        <a:ea typeface="+mj-ea"/>
        <a:cs typeface="+mj-cs"/>
        <a:sym typeface="Century Gothic"/>
      </a:defRPr>
    </a:lvl4pPr>
    <a:lvl5pPr indent="914400" defTabSz="457200" latinLnBrk="0">
      <a:defRPr sz="1200">
        <a:solidFill>
          <a:srgbClr val="FFFFFF"/>
        </a:solidFill>
        <a:latin typeface="+mj-lt"/>
        <a:ea typeface="+mj-ea"/>
        <a:cs typeface="+mj-cs"/>
        <a:sym typeface="Century Gothic"/>
      </a:defRPr>
    </a:lvl5pPr>
    <a:lvl6pPr indent="1143000" defTabSz="457200" latinLnBrk="0">
      <a:defRPr sz="1200">
        <a:solidFill>
          <a:srgbClr val="FFFFFF"/>
        </a:solidFill>
        <a:latin typeface="+mj-lt"/>
        <a:ea typeface="+mj-ea"/>
        <a:cs typeface="+mj-cs"/>
        <a:sym typeface="Century Gothic"/>
      </a:defRPr>
    </a:lvl6pPr>
    <a:lvl7pPr indent="1371600" defTabSz="457200" latinLnBrk="0">
      <a:defRPr sz="1200">
        <a:solidFill>
          <a:srgbClr val="FFFFFF"/>
        </a:solidFill>
        <a:latin typeface="+mj-lt"/>
        <a:ea typeface="+mj-ea"/>
        <a:cs typeface="+mj-cs"/>
        <a:sym typeface="Century Gothic"/>
      </a:defRPr>
    </a:lvl7pPr>
    <a:lvl8pPr indent="1600200" defTabSz="457200" latinLnBrk="0">
      <a:defRPr sz="1200">
        <a:solidFill>
          <a:srgbClr val="FFFFFF"/>
        </a:solidFill>
        <a:latin typeface="+mj-lt"/>
        <a:ea typeface="+mj-ea"/>
        <a:cs typeface="+mj-cs"/>
        <a:sym typeface="Century Gothic"/>
      </a:defRPr>
    </a:lvl8pPr>
    <a:lvl9pPr indent="1828800" defTabSz="457200" latinLnBrk="0">
      <a:defRPr sz="1200">
        <a:solidFill>
          <a:srgbClr val="FFFFFF"/>
        </a:solidFill>
        <a:latin typeface="+mj-lt"/>
        <a:ea typeface="+mj-ea"/>
        <a:cs typeface="+mj-cs"/>
        <a:sym typeface="Century Gothic"/>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Slides to illustrate complexities of modern problems, how traditional methods either can’t solve or aren’t optimal to solve</a:t>
            </a:r>
          </a:p>
          <a:p>
            <a:pPr marL="171450" indent="-171450">
              <a:buFontTx/>
              <a:buChar char="-"/>
            </a:pPr>
            <a:r>
              <a:rPr lang="en-US" dirty="0"/>
              <a:t>Here simple example of multi-dimensional categorization problem, impossible to capture with only one linearity</a:t>
            </a:r>
          </a:p>
        </p:txBody>
      </p:sp>
    </p:spTree>
    <p:extLst>
      <p:ext uri="{BB962C8B-B14F-4D97-AF65-F5344CB8AC3E}">
        <p14:creationId xmlns:p14="http://schemas.microsoft.com/office/powerpoint/2010/main" val="118826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can’t be separated as currently expressed in two dimensions</a:t>
            </a:r>
          </a:p>
          <a:p>
            <a:pPr marL="171450" indent="-171450">
              <a:buFontTx/>
              <a:buChar char="-"/>
            </a:pPr>
            <a:r>
              <a:rPr lang="en-US" dirty="0"/>
              <a:t>But machines are excellent at squashing and expanding data through dimensions (next slide gif)</a:t>
            </a:r>
          </a:p>
        </p:txBody>
      </p:sp>
    </p:spTree>
    <p:extLst>
      <p:ext uri="{BB962C8B-B14F-4D97-AF65-F5344CB8AC3E}">
        <p14:creationId xmlns:p14="http://schemas.microsoft.com/office/powerpoint/2010/main" val="3043035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Another illustration of this point, not separable in 2D…</a:t>
            </a:r>
          </a:p>
        </p:txBody>
      </p:sp>
    </p:spTree>
    <p:extLst>
      <p:ext uri="{BB962C8B-B14F-4D97-AF65-F5344CB8AC3E}">
        <p14:creationId xmlns:p14="http://schemas.microsoft.com/office/powerpoint/2010/main" val="2585202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But easily so in 3D</a:t>
            </a:r>
          </a:p>
        </p:txBody>
      </p:sp>
    </p:spTree>
    <p:extLst>
      <p:ext uri="{BB962C8B-B14F-4D97-AF65-F5344CB8AC3E}">
        <p14:creationId xmlns:p14="http://schemas.microsoft.com/office/powerpoint/2010/main" val="3754230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NN handle anything that can be quantified</a:t>
            </a:r>
          </a:p>
          <a:p>
            <a:pPr marL="171450" indent="-171450">
              <a:buFontTx/>
              <a:buChar char="-"/>
            </a:pPr>
            <a:r>
              <a:rPr lang="en-US" dirty="0"/>
              <a:t>NLP and image recognition are not magic, break down example into quantified parts to illustrate why NN are so useful, can be applied to anything quantified and virtually everything can be quantified</a:t>
            </a:r>
          </a:p>
        </p:txBody>
      </p:sp>
    </p:spTree>
    <p:extLst>
      <p:ext uri="{BB962C8B-B14F-4D97-AF65-F5344CB8AC3E}">
        <p14:creationId xmlns:p14="http://schemas.microsoft.com/office/powerpoint/2010/main" val="4111152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Error minimizing functions over time</a:t>
            </a:r>
          </a:p>
        </p:txBody>
      </p:sp>
    </p:spTree>
    <p:extLst>
      <p:ext uri="{BB962C8B-B14F-4D97-AF65-F5344CB8AC3E}">
        <p14:creationId xmlns:p14="http://schemas.microsoft.com/office/powerpoint/2010/main" val="152216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- 3D representation of such</a:t>
            </a:r>
          </a:p>
        </p:txBody>
      </p:sp>
    </p:spTree>
    <p:extLst>
      <p:ext uri="{BB962C8B-B14F-4D97-AF65-F5344CB8AC3E}">
        <p14:creationId xmlns:p14="http://schemas.microsoft.com/office/powerpoint/2010/main" val="301403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What do people see? Dogs and cats, ears, fur, creatures with a bulbous head region and oblong body region</a:t>
            </a:r>
          </a:p>
          <a:p>
            <a:pPr marL="171450" indent="-171450">
              <a:buFontTx/>
              <a:buChar char="-"/>
            </a:pPr>
            <a:r>
              <a:rPr lang="en-US" dirty="0"/>
              <a:t>Point is to explain how human brain works, how neurons fire and work</a:t>
            </a:r>
          </a:p>
        </p:txBody>
      </p:sp>
    </p:spTree>
    <p:extLst>
      <p:ext uri="{BB962C8B-B14F-4D97-AF65-F5344CB8AC3E}">
        <p14:creationId xmlns:p14="http://schemas.microsoft.com/office/powerpoint/2010/main" val="2560368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Further illustrate this point, describing how different neuron clusters/layers perceive different characteristics and fire to neighboring neurons</a:t>
            </a:r>
          </a:p>
        </p:txBody>
      </p:sp>
    </p:spTree>
    <p:extLst>
      <p:ext uri="{BB962C8B-B14F-4D97-AF65-F5344CB8AC3E}">
        <p14:creationId xmlns:p14="http://schemas.microsoft.com/office/powerpoint/2010/main" val="1090105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7"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8"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9" name="Shape 19"/>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20"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21"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2" name="Shape 2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3" name="Shape 23"/>
          <p:cNvSpPr>
            <a:spLocks noGrp="1"/>
          </p:cNvSpPr>
          <p:nvPr>
            <p:ph type="title"/>
          </p:nvPr>
        </p:nvSpPr>
        <p:spPr>
          <a:xfrm>
            <a:off x="1154954" y="1447800"/>
            <a:ext cx="8825660" cy="3329581"/>
          </a:xfrm>
          <a:prstGeom prst="rect">
            <a:avLst/>
          </a:prstGeom>
          <a:extLst>
            <a:ext uri="{C572A759-6A51-4108-AA02-DFA0A04FC94B}">
              <ma14:wrappingTextBoxFlag xmlns:ma14="http://schemas.microsoft.com/office/mac/drawingml/2011/main" xmlns="" val="1"/>
            </a:ext>
          </a:extLst>
        </p:spPr>
        <p:txBody>
          <a:bodyPr anchor="b">
            <a:normAutofit/>
          </a:bodyPr>
          <a:lstStyle>
            <a:lvl1pPr>
              <a:defRPr sz="7200"/>
            </a:lvl1pPr>
          </a:lstStyle>
          <a:p>
            <a:r>
              <a:t>Click to edit Master title style</a:t>
            </a:r>
          </a:p>
        </p:txBody>
      </p:sp>
      <p:sp>
        <p:nvSpPr>
          <p:cNvPr id="24" name="Shape 24"/>
          <p:cNvSpPr>
            <a:spLocks noGrp="1"/>
          </p:cNvSpPr>
          <p:nvPr>
            <p:ph type="body" sz="quarter" idx="1"/>
          </p:nvPr>
        </p:nvSpPr>
        <p:spPr>
          <a:xfrm>
            <a:off x="1154954" y="4777380"/>
            <a:ext cx="8825660" cy="861421"/>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cap="all">
                <a:solidFill>
                  <a:srgbClr val="8AD0D6"/>
                </a:solidFill>
              </a:defRPr>
            </a:lvl1pPr>
          </a:lstStyle>
          <a:p>
            <a:r>
              <a:t>Click to edit Master subtitle style</a:t>
            </a:r>
          </a:p>
        </p:txBody>
      </p:sp>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pic>
        <p:nvPicPr>
          <p:cNvPr id="16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6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64" name="Shape 16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6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6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167" name="Shape 16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168" name="Shape 168"/>
          <p:cNvSpPr>
            <a:spLocks noGrp="1"/>
          </p:cNvSpPr>
          <p:nvPr>
            <p:ph type="title"/>
          </p:nvPr>
        </p:nvSpPr>
        <p:spPr>
          <a:xfrm>
            <a:off x="1154954" y="1447800"/>
            <a:ext cx="8825659" cy="1981200"/>
          </a:xfrm>
          <a:prstGeom prst="rect">
            <a:avLst/>
          </a:prstGeom>
          <a:extLst>
            <a:ext uri="{C572A759-6A51-4108-AA02-DFA0A04FC94B}">
              <ma14:wrappingTextBoxFlag xmlns:ma14="http://schemas.microsoft.com/office/mac/drawingml/2011/main" xmlns="" val="1"/>
            </a:ext>
          </a:extLst>
        </p:spPr>
        <p:txBody>
          <a:bodyPr>
            <a:normAutofit/>
          </a:bodyPr>
          <a:lstStyle>
            <a:lvl1pPr>
              <a:defRPr sz="4800"/>
            </a:lvl1pPr>
          </a:lstStyle>
          <a:p>
            <a:r>
              <a:t>Click to edit Master title style</a:t>
            </a:r>
          </a:p>
        </p:txBody>
      </p:sp>
      <p:sp>
        <p:nvSpPr>
          <p:cNvPr id="169" name="Shape 169"/>
          <p:cNvSpPr>
            <a:spLocks noGrp="1"/>
          </p:cNvSpPr>
          <p:nvPr>
            <p:ph type="body" sz="half" idx="1"/>
          </p:nvPr>
        </p:nvSpPr>
        <p:spPr>
          <a:xfrm>
            <a:off x="1154954" y="3657600"/>
            <a:ext cx="8825659" cy="2362200"/>
          </a:xfrm>
          <a:prstGeom prst="rect">
            <a:avLst/>
          </a:prstGeom>
          <a:extLst>
            <a:ext uri="{C572A759-6A51-4108-AA02-DFA0A04FC94B}">
              <ma14:wrappingTextBoxFlag xmlns:ma14="http://schemas.microsoft.com/office/mac/drawingml/2011/main" xmlns="" val="1"/>
            </a:ext>
          </a:extLst>
        </p:spPr>
        <p:txBody>
          <a:bodyPr anchor="ctr"/>
          <a:lstStyle>
            <a:lvl1pPr marL="0" indent="0">
              <a:buClrTx/>
              <a:buSzTx/>
              <a:buFontTx/>
              <a:buNone/>
              <a:defRPr sz="1800"/>
            </a:lvl1pPr>
          </a:lstStyle>
          <a:p>
            <a:r>
              <a:t>Edit Master text styles</a:t>
            </a:r>
          </a:p>
        </p:txBody>
      </p:sp>
      <p:sp>
        <p:nvSpPr>
          <p:cNvPr id="170" name="Shape 1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pic>
        <p:nvPicPr>
          <p:cNvPr id="177"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78"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79" name="Shape 179"/>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80"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81"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182" name="Shape 18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183" name="Shape 183"/>
          <p:cNvSpPr>
            <a:spLocks noGrp="1"/>
          </p:cNvSpPr>
          <p:nvPr>
            <p:ph type="title"/>
          </p:nvPr>
        </p:nvSpPr>
        <p:spPr>
          <a:xfrm>
            <a:off x="1574800" y="1447800"/>
            <a:ext cx="7999316" cy="2323375"/>
          </a:xfrm>
          <a:prstGeom prst="rect">
            <a:avLst/>
          </a:prstGeom>
          <a:extLst>
            <a:ext uri="{C572A759-6A51-4108-AA02-DFA0A04FC94B}">
              <ma14:wrappingTextBoxFlag xmlns:ma14="http://schemas.microsoft.com/office/mac/drawingml/2011/main" xmlns="" val="1"/>
            </a:ext>
          </a:extLst>
        </p:spPr>
        <p:txBody>
          <a:bodyPr>
            <a:normAutofit/>
          </a:bodyPr>
          <a:lstStyle>
            <a:lvl1pPr>
              <a:defRPr sz="4800"/>
            </a:lvl1pPr>
          </a:lstStyle>
          <a:p>
            <a:r>
              <a:t>Click to edit Master title style</a:t>
            </a:r>
          </a:p>
        </p:txBody>
      </p:sp>
      <p:sp>
        <p:nvSpPr>
          <p:cNvPr id="184" name="Shape 184"/>
          <p:cNvSpPr>
            <a:spLocks noGrp="1"/>
          </p:cNvSpPr>
          <p:nvPr>
            <p:ph type="body" sz="quarter" idx="1"/>
          </p:nvPr>
        </p:nvSpPr>
        <p:spPr>
          <a:xfrm>
            <a:off x="1930400" y="3771174"/>
            <a:ext cx="7279649" cy="342175"/>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400" cap="small">
                <a:solidFill>
                  <a:srgbClr val="8AD0D6"/>
                </a:solidFill>
              </a:defRPr>
            </a:lvl1pPr>
          </a:lstStyle>
          <a:p>
            <a:r>
              <a:t>Edit Master text styles</a:t>
            </a:r>
          </a:p>
        </p:txBody>
      </p:sp>
      <p:sp>
        <p:nvSpPr>
          <p:cNvPr id="185" name="Shape 185"/>
          <p:cNvSpPr>
            <a:spLocks noGrp="1"/>
          </p:cNvSpPr>
          <p:nvPr>
            <p:ph type="body" sz="quarter" idx="13"/>
          </p:nvPr>
        </p:nvSpPr>
        <p:spPr>
          <a:xfrm>
            <a:off x="1154954" y="4350656"/>
            <a:ext cx="8825660" cy="1676401"/>
          </a:xfrm>
          <a:prstGeom prst="rect">
            <a:avLst/>
          </a:prstGeom>
        </p:spPr>
        <p:txBody>
          <a:bodyPr anchor="ctr"/>
          <a:lstStyle/>
          <a:p>
            <a:pPr marL="0" indent="0">
              <a:buClrTx/>
              <a:buSzTx/>
              <a:buFontTx/>
              <a:buNone/>
              <a:defRPr sz="1800"/>
            </a:pPr>
            <a:endParaRPr/>
          </a:p>
        </p:txBody>
      </p:sp>
      <p:sp>
        <p:nvSpPr>
          <p:cNvPr id="186" name="Shape 186"/>
          <p:cNvSpPr/>
          <p:nvPr/>
        </p:nvSpPr>
        <p:spPr>
          <a:xfrm>
            <a:off x="898294" y="971252"/>
            <a:ext cx="801913" cy="181875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12200">
                <a:solidFill>
                  <a:srgbClr val="8AD0D6"/>
                </a:solidFill>
                <a:latin typeface="Arial"/>
                <a:ea typeface="Arial"/>
                <a:cs typeface="Arial"/>
                <a:sym typeface="Arial"/>
              </a:defRPr>
            </a:lvl1pPr>
          </a:lstStyle>
          <a:p>
            <a:r>
              <a:t>“</a:t>
            </a:r>
          </a:p>
        </p:txBody>
      </p:sp>
      <p:sp>
        <p:nvSpPr>
          <p:cNvPr id="187" name="Shape 187"/>
          <p:cNvSpPr/>
          <p:nvPr/>
        </p:nvSpPr>
        <p:spPr>
          <a:xfrm>
            <a:off x="9330490" y="2613786"/>
            <a:ext cx="801913" cy="181875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12200">
                <a:solidFill>
                  <a:srgbClr val="8AD0D6"/>
                </a:solidFill>
                <a:latin typeface="Arial"/>
                <a:ea typeface="Arial"/>
                <a:cs typeface="Arial"/>
                <a:sym typeface="Arial"/>
              </a:defRPr>
            </a:lvl1pPr>
          </a:lstStyle>
          <a:p>
            <a:r>
              <a:t>”</a:t>
            </a:r>
          </a:p>
        </p:txBody>
      </p:sp>
      <p:sp>
        <p:nvSpPr>
          <p:cNvPr id="188" name="Shape 1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pic>
        <p:nvPicPr>
          <p:cNvPr id="195"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96"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97" name="Shape 197"/>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98"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99"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00" name="Shape 200"/>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01" name="Shape 201"/>
          <p:cNvSpPr>
            <a:spLocks noGrp="1"/>
          </p:cNvSpPr>
          <p:nvPr>
            <p:ph type="title"/>
          </p:nvPr>
        </p:nvSpPr>
        <p:spPr>
          <a:xfrm>
            <a:off x="1154954" y="3124200"/>
            <a:ext cx="8825660" cy="1653181"/>
          </a:xfrm>
          <a:prstGeom prst="rect">
            <a:avLst/>
          </a:prstGeom>
          <a:extLst>
            <a:ext uri="{C572A759-6A51-4108-AA02-DFA0A04FC94B}">
              <ma14:wrappingTextBoxFlag xmlns:ma14="http://schemas.microsoft.com/office/mac/drawingml/2011/main" xmlns="" val="1"/>
            </a:ext>
          </a:extLst>
        </p:spPr>
        <p:txBody>
          <a:bodyPr anchor="b">
            <a:normAutofit/>
          </a:bodyPr>
          <a:lstStyle>
            <a:lvl1pPr>
              <a:defRPr sz="4000"/>
            </a:lvl1pPr>
          </a:lstStyle>
          <a:p>
            <a:r>
              <a:t>Click to edit Master title style</a:t>
            </a:r>
          </a:p>
        </p:txBody>
      </p:sp>
      <p:sp>
        <p:nvSpPr>
          <p:cNvPr id="202" name="Shape 202"/>
          <p:cNvSpPr>
            <a:spLocks noGrp="1"/>
          </p:cNvSpPr>
          <p:nvPr>
            <p:ph type="body" sz="quarter" idx="1"/>
          </p:nvPr>
        </p:nvSpPr>
        <p:spPr>
          <a:xfrm>
            <a:off x="1154954" y="4777380"/>
            <a:ext cx="8825659" cy="860401"/>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a:solidFill>
                  <a:srgbClr val="8AD0D6"/>
                </a:solidFill>
              </a:defRPr>
            </a:lvl1pPr>
          </a:lstStyle>
          <a:p>
            <a:r>
              <a:t>Edit Master text styles</a:t>
            </a:r>
          </a:p>
        </p:txBody>
      </p:sp>
      <p:sp>
        <p:nvSpPr>
          <p:cNvPr id="203" name="Shape 2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210"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211"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212" name="Shape 212"/>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213"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214"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15" name="Shape 215"/>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16" name="Shape 216"/>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a:normAutofit/>
          </a:bodyPr>
          <a:lstStyle/>
          <a:p>
            <a:r>
              <a:t>Click to edit Master title style</a:t>
            </a:r>
          </a:p>
        </p:txBody>
      </p:sp>
      <p:sp>
        <p:nvSpPr>
          <p:cNvPr id="217" name="Shape 217"/>
          <p:cNvSpPr>
            <a:spLocks noGrp="1"/>
          </p:cNvSpPr>
          <p:nvPr>
            <p:ph type="body" sz="quarter" idx="1"/>
          </p:nvPr>
        </p:nvSpPr>
        <p:spPr>
          <a:xfrm>
            <a:off x="632946" y="1981200"/>
            <a:ext cx="2946868" cy="576263"/>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stStyle>
          <a:p>
            <a:r>
              <a:t>Edit Master text styles</a:t>
            </a:r>
          </a:p>
        </p:txBody>
      </p:sp>
      <p:sp>
        <p:nvSpPr>
          <p:cNvPr id="218" name="Shape 218"/>
          <p:cNvSpPr>
            <a:spLocks noGrp="1"/>
          </p:cNvSpPr>
          <p:nvPr>
            <p:ph type="body" sz="quarter" idx="13"/>
          </p:nvPr>
        </p:nvSpPr>
        <p:spPr>
          <a:xfrm>
            <a:off x="652462" y="2667000"/>
            <a:ext cx="2927351" cy="3589338"/>
          </a:xfrm>
          <a:prstGeom prst="rect">
            <a:avLst/>
          </a:prstGeom>
        </p:spPr>
        <p:txBody>
          <a:bodyPr/>
          <a:lstStyle/>
          <a:p>
            <a:pPr marL="0" indent="0">
              <a:buClrTx/>
              <a:buSzTx/>
              <a:buFontTx/>
              <a:buNone/>
              <a:defRPr sz="1400"/>
            </a:pPr>
            <a:endParaRPr/>
          </a:p>
        </p:txBody>
      </p:sp>
      <p:sp>
        <p:nvSpPr>
          <p:cNvPr id="219" name="Shape 219"/>
          <p:cNvSpPr>
            <a:spLocks noGrp="1"/>
          </p:cNvSpPr>
          <p:nvPr>
            <p:ph type="body" sz="quarter" idx="14"/>
          </p:nvPr>
        </p:nvSpPr>
        <p:spPr>
          <a:xfrm>
            <a:off x="3883659" y="1981199"/>
            <a:ext cx="2936242" cy="576264"/>
          </a:xfrm>
          <a:prstGeom prst="rect">
            <a:avLst/>
          </a:prstGeom>
        </p:spPr>
        <p:txBody>
          <a:bodyPr anchor="b"/>
          <a:lstStyle/>
          <a:p>
            <a:pPr marL="0" indent="0">
              <a:buClrTx/>
              <a:buSzTx/>
              <a:buFontTx/>
              <a:buNone/>
              <a:defRPr sz="2400">
                <a:solidFill>
                  <a:srgbClr val="8AD0D6"/>
                </a:solidFill>
              </a:defRPr>
            </a:pPr>
            <a:endParaRPr/>
          </a:p>
        </p:txBody>
      </p:sp>
      <p:sp>
        <p:nvSpPr>
          <p:cNvPr id="220" name="Shape 220"/>
          <p:cNvSpPr>
            <a:spLocks noGrp="1"/>
          </p:cNvSpPr>
          <p:nvPr>
            <p:ph type="body" sz="quarter" idx="15"/>
          </p:nvPr>
        </p:nvSpPr>
        <p:spPr>
          <a:xfrm>
            <a:off x="3873105" y="2667000"/>
            <a:ext cx="2946795" cy="3589338"/>
          </a:xfrm>
          <a:prstGeom prst="rect">
            <a:avLst/>
          </a:prstGeom>
        </p:spPr>
        <p:txBody>
          <a:bodyPr/>
          <a:lstStyle/>
          <a:p>
            <a:pPr marL="0" indent="0">
              <a:buClrTx/>
              <a:buSzTx/>
              <a:buFontTx/>
              <a:buNone/>
              <a:defRPr sz="1400"/>
            </a:pPr>
            <a:endParaRPr/>
          </a:p>
        </p:txBody>
      </p:sp>
      <p:sp>
        <p:nvSpPr>
          <p:cNvPr id="221" name="Shape 221"/>
          <p:cNvSpPr>
            <a:spLocks noGrp="1"/>
          </p:cNvSpPr>
          <p:nvPr>
            <p:ph type="body" sz="quarter" idx="16"/>
          </p:nvPr>
        </p:nvSpPr>
        <p:spPr>
          <a:xfrm>
            <a:off x="7124699" y="1981199"/>
            <a:ext cx="2932115" cy="576264"/>
          </a:xfrm>
          <a:prstGeom prst="rect">
            <a:avLst/>
          </a:prstGeom>
        </p:spPr>
        <p:txBody>
          <a:bodyPr anchor="b"/>
          <a:lstStyle/>
          <a:p>
            <a:pPr marL="0" indent="0">
              <a:buClrTx/>
              <a:buSzTx/>
              <a:buFontTx/>
              <a:buNone/>
              <a:defRPr sz="2400">
                <a:solidFill>
                  <a:srgbClr val="8AD0D6"/>
                </a:solidFill>
              </a:defRPr>
            </a:pPr>
            <a:endParaRPr/>
          </a:p>
        </p:txBody>
      </p:sp>
      <p:sp>
        <p:nvSpPr>
          <p:cNvPr id="222" name="Shape 222"/>
          <p:cNvSpPr>
            <a:spLocks noGrp="1"/>
          </p:cNvSpPr>
          <p:nvPr>
            <p:ph type="body" sz="quarter" idx="17"/>
          </p:nvPr>
        </p:nvSpPr>
        <p:spPr>
          <a:xfrm>
            <a:off x="7124699" y="2667000"/>
            <a:ext cx="2932115" cy="3589338"/>
          </a:xfrm>
          <a:prstGeom prst="rect">
            <a:avLst/>
          </a:prstGeom>
        </p:spPr>
        <p:txBody>
          <a:bodyPr/>
          <a:lstStyle/>
          <a:p>
            <a:pPr marL="0" indent="0">
              <a:buClrTx/>
              <a:buSzTx/>
              <a:buFontTx/>
              <a:buNone/>
              <a:defRPr sz="1400"/>
            </a:pPr>
            <a:endParaRPr/>
          </a:p>
        </p:txBody>
      </p:sp>
      <p:sp>
        <p:nvSpPr>
          <p:cNvPr id="223" name="Shape 223"/>
          <p:cNvSpPr/>
          <p:nvPr/>
        </p:nvSpPr>
        <p:spPr>
          <a:xfrm flipH="1">
            <a:off x="3726141" y="2133600"/>
            <a:ext cx="1" cy="3962401"/>
          </a:xfrm>
          <a:prstGeom prst="line">
            <a:avLst/>
          </a:prstGeom>
          <a:ln w="12700" cap="rnd">
            <a:solidFill>
              <a:srgbClr val="8AD0D6">
                <a:alpha val="40000"/>
              </a:srgbClr>
            </a:solidFill>
          </a:ln>
        </p:spPr>
        <p:txBody>
          <a:bodyPr lIns="45719" rIns="45719"/>
          <a:lstStyle/>
          <a:p>
            <a:pPr>
              <a:defRPr>
                <a:solidFill>
                  <a:srgbClr val="FFFFFF"/>
                </a:solidFill>
              </a:defRPr>
            </a:pPr>
            <a:endParaRPr/>
          </a:p>
        </p:txBody>
      </p:sp>
      <p:sp>
        <p:nvSpPr>
          <p:cNvPr id="224" name="Shape 224"/>
          <p:cNvSpPr/>
          <p:nvPr/>
        </p:nvSpPr>
        <p:spPr>
          <a:xfrm flipH="1">
            <a:off x="6962226" y="2133600"/>
            <a:ext cx="1" cy="3966883"/>
          </a:xfrm>
          <a:prstGeom prst="line">
            <a:avLst/>
          </a:prstGeom>
          <a:ln w="12700" cap="rnd">
            <a:solidFill>
              <a:srgbClr val="8AD0D6">
                <a:alpha val="40000"/>
              </a:srgbClr>
            </a:solidFill>
          </a:ln>
        </p:spPr>
        <p:txBody>
          <a:bodyPr lIns="45719" rIns="45719"/>
          <a:lstStyle/>
          <a:p>
            <a:pPr>
              <a:defRPr>
                <a:solidFill>
                  <a:srgbClr val="FFFFFF"/>
                </a:solidFill>
              </a:defRPr>
            </a:pPr>
            <a:endParaRPr/>
          </a:p>
        </p:txBody>
      </p:sp>
      <p:sp>
        <p:nvSpPr>
          <p:cNvPr id="225" name="Shape 2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pic>
        <p:nvPicPr>
          <p:cNvPr id="23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23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234" name="Shape 23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23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23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37" name="Shape 23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38" name="Shape 238"/>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a:normAutofit/>
          </a:bodyPr>
          <a:lstStyle/>
          <a:p>
            <a:r>
              <a:t>Click to edit Master title style</a:t>
            </a:r>
          </a:p>
        </p:txBody>
      </p:sp>
      <p:sp>
        <p:nvSpPr>
          <p:cNvPr id="239" name="Shape 239"/>
          <p:cNvSpPr>
            <a:spLocks noGrp="1"/>
          </p:cNvSpPr>
          <p:nvPr>
            <p:ph type="body" sz="quarter" idx="1"/>
          </p:nvPr>
        </p:nvSpPr>
        <p:spPr>
          <a:xfrm>
            <a:off x="652462" y="4250949"/>
            <a:ext cx="2940051" cy="576263"/>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stStyle>
          <a:p>
            <a:r>
              <a:t>Edit Master text styles</a:t>
            </a:r>
          </a:p>
        </p:txBody>
      </p:sp>
      <p:sp>
        <p:nvSpPr>
          <p:cNvPr id="240" name="Shape 240"/>
          <p:cNvSpPr>
            <a:spLocks noGrp="1"/>
          </p:cNvSpPr>
          <p:nvPr>
            <p:ph type="pic" sz="quarter" idx="13"/>
          </p:nvPr>
        </p:nvSpPr>
        <p:spPr>
          <a:xfrm>
            <a:off x="652462" y="2209800"/>
            <a:ext cx="2940051" cy="1524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241" name="Shape 241"/>
          <p:cNvSpPr>
            <a:spLocks noGrp="1"/>
          </p:cNvSpPr>
          <p:nvPr>
            <p:ph type="body" sz="quarter" idx="14"/>
          </p:nvPr>
        </p:nvSpPr>
        <p:spPr>
          <a:xfrm>
            <a:off x="652462" y="4827211"/>
            <a:ext cx="2940051" cy="659190"/>
          </a:xfrm>
          <a:prstGeom prst="rect">
            <a:avLst/>
          </a:prstGeom>
        </p:spPr>
        <p:txBody>
          <a:bodyPr/>
          <a:lstStyle/>
          <a:p>
            <a:pPr marL="0" indent="0">
              <a:buClrTx/>
              <a:buSzTx/>
              <a:buFontTx/>
              <a:buNone/>
              <a:defRPr sz="1400"/>
            </a:pPr>
            <a:endParaRPr/>
          </a:p>
        </p:txBody>
      </p:sp>
      <p:sp>
        <p:nvSpPr>
          <p:cNvPr id="242" name="Shape 242"/>
          <p:cNvSpPr>
            <a:spLocks noGrp="1"/>
          </p:cNvSpPr>
          <p:nvPr>
            <p:ph type="body" sz="quarter" idx="15"/>
          </p:nvPr>
        </p:nvSpPr>
        <p:spPr>
          <a:xfrm>
            <a:off x="3889375" y="4250949"/>
            <a:ext cx="2930525" cy="576263"/>
          </a:xfrm>
          <a:prstGeom prst="rect">
            <a:avLst/>
          </a:prstGeom>
        </p:spPr>
        <p:txBody>
          <a:bodyPr anchor="b"/>
          <a:lstStyle/>
          <a:p>
            <a:pPr marL="0" indent="0">
              <a:buClrTx/>
              <a:buSzTx/>
              <a:buFontTx/>
              <a:buNone/>
              <a:defRPr sz="2400">
                <a:solidFill>
                  <a:srgbClr val="8AD0D6"/>
                </a:solidFill>
              </a:defRPr>
            </a:pPr>
            <a:endParaRPr/>
          </a:p>
        </p:txBody>
      </p:sp>
      <p:sp>
        <p:nvSpPr>
          <p:cNvPr id="243" name="Shape 243"/>
          <p:cNvSpPr>
            <a:spLocks noGrp="1"/>
          </p:cNvSpPr>
          <p:nvPr>
            <p:ph type="pic" sz="quarter" idx="16"/>
          </p:nvPr>
        </p:nvSpPr>
        <p:spPr>
          <a:xfrm>
            <a:off x="3889373" y="2209800"/>
            <a:ext cx="2930526" cy="1524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244" name="Shape 244"/>
          <p:cNvSpPr>
            <a:spLocks noGrp="1"/>
          </p:cNvSpPr>
          <p:nvPr>
            <p:ph type="body" sz="quarter" idx="17"/>
          </p:nvPr>
        </p:nvSpPr>
        <p:spPr>
          <a:xfrm>
            <a:off x="3888021" y="4827210"/>
            <a:ext cx="2934407" cy="659189"/>
          </a:xfrm>
          <a:prstGeom prst="rect">
            <a:avLst/>
          </a:prstGeom>
        </p:spPr>
        <p:txBody>
          <a:bodyPr/>
          <a:lstStyle/>
          <a:p>
            <a:pPr marL="0" indent="0">
              <a:buClrTx/>
              <a:buSzTx/>
              <a:buFontTx/>
              <a:buNone/>
              <a:defRPr sz="1400"/>
            </a:pPr>
            <a:endParaRPr/>
          </a:p>
        </p:txBody>
      </p:sp>
      <p:sp>
        <p:nvSpPr>
          <p:cNvPr id="245" name="Shape 245"/>
          <p:cNvSpPr>
            <a:spLocks noGrp="1"/>
          </p:cNvSpPr>
          <p:nvPr>
            <p:ph type="body" sz="quarter" idx="18"/>
          </p:nvPr>
        </p:nvSpPr>
        <p:spPr>
          <a:xfrm>
            <a:off x="7124699" y="4250949"/>
            <a:ext cx="2932115" cy="576263"/>
          </a:xfrm>
          <a:prstGeom prst="rect">
            <a:avLst/>
          </a:prstGeom>
        </p:spPr>
        <p:txBody>
          <a:bodyPr anchor="b"/>
          <a:lstStyle/>
          <a:p>
            <a:pPr marL="0" indent="0">
              <a:buClrTx/>
              <a:buSzTx/>
              <a:buFontTx/>
              <a:buNone/>
              <a:defRPr sz="2400">
                <a:solidFill>
                  <a:srgbClr val="8AD0D6"/>
                </a:solidFill>
              </a:defRPr>
            </a:pPr>
            <a:endParaRPr/>
          </a:p>
        </p:txBody>
      </p:sp>
      <p:sp>
        <p:nvSpPr>
          <p:cNvPr id="246" name="Shape 246"/>
          <p:cNvSpPr>
            <a:spLocks noGrp="1"/>
          </p:cNvSpPr>
          <p:nvPr>
            <p:ph type="pic" sz="quarter" idx="19"/>
          </p:nvPr>
        </p:nvSpPr>
        <p:spPr>
          <a:xfrm>
            <a:off x="7124699" y="2209800"/>
            <a:ext cx="2932114" cy="1524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247" name="Shape 247"/>
          <p:cNvSpPr>
            <a:spLocks noGrp="1"/>
          </p:cNvSpPr>
          <p:nvPr>
            <p:ph type="body" sz="quarter" idx="20"/>
          </p:nvPr>
        </p:nvSpPr>
        <p:spPr>
          <a:xfrm>
            <a:off x="7124575" y="4827208"/>
            <a:ext cx="2935998" cy="659190"/>
          </a:xfrm>
          <a:prstGeom prst="rect">
            <a:avLst/>
          </a:prstGeom>
        </p:spPr>
        <p:txBody>
          <a:bodyPr/>
          <a:lstStyle/>
          <a:p>
            <a:pPr marL="0" indent="0">
              <a:buClrTx/>
              <a:buSzTx/>
              <a:buFontTx/>
              <a:buNone/>
              <a:defRPr sz="1400"/>
            </a:pPr>
            <a:endParaRPr/>
          </a:p>
        </p:txBody>
      </p:sp>
      <p:sp>
        <p:nvSpPr>
          <p:cNvPr id="248" name="Shape 248"/>
          <p:cNvSpPr/>
          <p:nvPr/>
        </p:nvSpPr>
        <p:spPr>
          <a:xfrm flipH="1">
            <a:off x="3726141" y="2133600"/>
            <a:ext cx="1" cy="3962401"/>
          </a:xfrm>
          <a:prstGeom prst="line">
            <a:avLst/>
          </a:prstGeom>
          <a:ln w="12700" cap="rnd">
            <a:solidFill>
              <a:srgbClr val="8AD0D6">
                <a:alpha val="40000"/>
              </a:srgbClr>
            </a:solidFill>
          </a:ln>
        </p:spPr>
        <p:txBody>
          <a:bodyPr lIns="45719" rIns="45719"/>
          <a:lstStyle/>
          <a:p>
            <a:pPr>
              <a:defRPr>
                <a:solidFill>
                  <a:srgbClr val="FFFFFF"/>
                </a:solidFill>
              </a:defRPr>
            </a:pPr>
            <a:endParaRPr/>
          </a:p>
        </p:txBody>
      </p:sp>
      <p:sp>
        <p:nvSpPr>
          <p:cNvPr id="249" name="Shape 249"/>
          <p:cNvSpPr/>
          <p:nvPr/>
        </p:nvSpPr>
        <p:spPr>
          <a:xfrm flipH="1">
            <a:off x="6962226" y="2133600"/>
            <a:ext cx="1" cy="3966883"/>
          </a:xfrm>
          <a:prstGeom prst="line">
            <a:avLst/>
          </a:prstGeom>
          <a:ln w="12700" cap="rnd">
            <a:solidFill>
              <a:srgbClr val="8AD0D6">
                <a:alpha val="40000"/>
              </a:srgbClr>
            </a:solidFill>
          </a:ln>
        </p:spPr>
        <p:txBody>
          <a:bodyPr lIns="45719" rIns="45719"/>
          <a:lstStyle/>
          <a:p>
            <a:pPr>
              <a:defRPr>
                <a:solidFill>
                  <a:srgbClr val="FFFFFF"/>
                </a:solidFill>
              </a:defRPr>
            </a:pPr>
            <a:endParaRPr/>
          </a:p>
        </p:txBody>
      </p:sp>
      <p:sp>
        <p:nvSpPr>
          <p:cNvPr id="250" name="Shape 2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257"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258"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259" name="Shape 259"/>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260"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261"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62" name="Shape 26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63" name="Shape 263"/>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a:normAutofit/>
          </a:bodyPr>
          <a:lstStyle/>
          <a:p>
            <a:r>
              <a:t>Click to edit Master title style</a:t>
            </a:r>
          </a:p>
        </p:txBody>
      </p:sp>
      <p:sp>
        <p:nvSpPr>
          <p:cNvPr id="264" name="Shape 264"/>
          <p:cNvSpPr>
            <a:spLocks noGrp="1"/>
          </p:cNvSpPr>
          <p:nvPr>
            <p:ph type="body" idx="1"/>
          </p:nvPr>
        </p:nvSpPr>
        <p:spPr>
          <a:xfrm>
            <a:off x="1103312" y="2052917"/>
            <a:ext cx="8946541" cy="4195483"/>
          </a:xfrm>
          <a:prstGeom prst="rect">
            <a:avLst/>
          </a:prstGeom>
          <a:extLst>
            <a:ext uri="{C572A759-6A51-4108-AA02-DFA0A04FC94B}">
              <ma14:wrappingTextBoxFlag xmlns:ma14="http://schemas.microsoft.com/office/mac/drawingml/2011/main" xmlns="" val="1"/>
            </a:ext>
          </a:extLst>
        </p:spPr>
        <p:txBody>
          <a:bodyPr/>
          <a:lstStyle/>
          <a:p>
            <a:r>
              <a:t>Edit Master text styles</a:t>
            </a:r>
          </a:p>
          <a:p>
            <a:pPr lvl="1"/>
            <a:r>
              <a:t>Second level</a:t>
            </a:r>
          </a:p>
          <a:p>
            <a:pPr lvl="2"/>
            <a:r>
              <a:t>Third level</a:t>
            </a:r>
          </a:p>
          <a:p>
            <a:pPr lvl="3"/>
            <a:r>
              <a:t>Fourth level</a:t>
            </a:r>
          </a:p>
          <a:p>
            <a:pPr lvl="4"/>
            <a:r>
              <a:t>Fifth level</a:t>
            </a:r>
          </a:p>
        </p:txBody>
      </p:sp>
      <p:sp>
        <p:nvSpPr>
          <p:cNvPr id="265" name="Shape 2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27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27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274" name="Shape 27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27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27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77" name="Shape 27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78" name="Shape 278"/>
          <p:cNvSpPr>
            <a:spLocks noGrp="1"/>
          </p:cNvSpPr>
          <p:nvPr>
            <p:ph type="title"/>
          </p:nvPr>
        </p:nvSpPr>
        <p:spPr>
          <a:xfrm>
            <a:off x="8304211" y="430212"/>
            <a:ext cx="1752602" cy="5826126"/>
          </a:xfrm>
          <a:prstGeom prst="rect">
            <a:avLst/>
          </a:prstGeom>
          <a:extLst>
            <a:ext uri="{C572A759-6A51-4108-AA02-DFA0A04FC94B}">
              <ma14:wrappingTextBoxFlag xmlns:ma14="http://schemas.microsoft.com/office/mac/drawingml/2011/main" xmlns="" val="1"/>
            </a:ext>
          </a:extLst>
        </p:spPr>
        <p:txBody>
          <a:bodyPr anchor="b">
            <a:normAutofit/>
          </a:bodyPr>
          <a:lstStyle/>
          <a:p>
            <a:r>
              <a:t>Click to edit Master title style</a:t>
            </a:r>
          </a:p>
        </p:txBody>
      </p:sp>
      <p:sp>
        <p:nvSpPr>
          <p:cNvPr id="279" name="Shape 279"/>
          <p:cNvSpPr>
            <a:spLocks noGrp="1"/>
          </p:cNvSpPr>
          <p:nvPr>
            <p:ph type="body" idx="1"/>
          </p:nvPr>
        </p:nvSpPr>
        <p:spPr>
          <a:xfrm>
            <a:off x="652462" y="887413"/>
            <a:ext cx="7423151" cy="5368925"/>
          </a:xfrm>
          <a:prstGeom prst="rect">
            <a:avLst/>
          </a:prstGeom>
          <a:extLst>
            <a:ext uri="{C572A759-6A51-4108-AA02-DFA0A04FC94B}">
              <ma14:wrappingTextBoxFlag xmlns:ma14="http://schemas.microsoft.com/office/mac/drawingml/2011/main" xmlns="" val="1"/>
            </a:ext>
          </a:extLst>
        </p:spPr>
        <p:txBody>
          <a:bodyPr/>
          <a:lstStyle/>
          <a:p>
            <a:r>
              <a:t>Edit Master text styles</a:t>
            </a:r>
          </a:p>
          <a:p>
            <a:pPr lvl="1"/>
            <a:r>
              <a:t>Second level</a:t>
            </a:r>
          </a:p>
          <a:p>
            <a:pPr lvl="2"/>
            <a:r>
              <a:t>Third level</a:t>
            </a:r>
          </a:p>
          <a:p>
            <a:pPr lvl="3"/>
            <a:r>
              <a:t>Fourth level</a:t>
            </a:r>
          </a:p>
          <a:p>
            <a:pPr lvl="4"/>
            <a:r>
              <a:t>Fifth level</a:t>
            </a:r>
          </a:p>
        </p:txBody>
      </p:sp>
      <p:sp>
        <p:nvSpPr>
          <p:cNvPr id="280" name="Shape 2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3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3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34" name="Shape 3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3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3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37" name="Shape 3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38" name="Shape 38"/>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a:normAutofit/>
          </a:bodyPr>
          <a:lstStyle/>
          <a:p>
            <a:r>
              <a:t>Click to edit Master title style</a:t>
            </a:r>
          </a:p>
        </p:txBody>
      </p:sp>
      <p:sp>
        <p:nvSpPr>
          <p:cNvPr id="39" name="Shape 39"/>
          <p:cNvSpPr>
            <a:spLocks noGrp="1"/>
          </p:cNvSpPr>
          <p:nvPr>
            <p:ph type="body" idx="1"/>
          </p:nvPr>
        </p:nvSpPr>
        <p:spPr>
          <a:xfrm>
            <a:off x="1103312" y="2052917"/>
            <a:ext cx="8946541" cy="4195483"/>
          </a:xfrm>
          <a:prstGeom prst="rect">
            <a:avLst/>
          </a:prstGeom>
          <a:extLst>
            <a:ext uri="{C572A759-6A51-4108-AA02-DFA0A04FC94B}">
              <ma14:wrappingTextBoxFlag xmlns:ma14="http://schemas.microsoft.com/office/mac/drawingml/2011/main" xmlns="" val="1"/>
            </a:ext>
          </a:extLst>
        </p:spPr>
        <p:txBody>
          <a:bodyPr/>
          <a:lstStyle/>
          <a:p>
            <a:r>
              <a:t>Edit Master text styles</a:t>
            </a:r>
          </a:p>
          <a:p>
            <a:pPr lvl="1"/>
            <a:r>
              <a:t>Second level</a:t>
            </a:r>
          </a:p>
          <a:p>
            <a:pPr lvl="2"/>
            <a:r>
              <a:t>Third level</a:t>
            </a:r>
          </a:p>
          <a:p>
            <a:pPr lvl="3"/>
            <a:r>
              <a:t>Fourth level</a:t>
            </a:r>
          </a:p>
          <a:p>
            <a:pPr lvl="4"/>
            <a:r>
              <a:t>Fifth level</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6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4" name="Shape 6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6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7" name="Shape 6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68" name="Shape 68"/>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a:normAutofit/>
          </a:bodyPr>
          <a:lstStyle/>
          <a:p>
            <a:r>
              <a:t>Click to edit Master title style</a:t>
            </a:r>
          </a:p>
        </p:txBody>
      </p:sp>
      <p:sp>
        <p:nvSpPr>
          <p:cNvPr id="69" name="Shape 69"/>
          <p:cNvSpPr>
            <a:spLocks noGrp="1"/>
          </p:cNvSpPr>
          <p:nvPr>
            <p:ph type="body" sz="half" idx="1"/>
          </p:nvPr>
        </p:nvSpPr>
        <p:spPr>
          <a:xfrm>
            <a:off x="1103312" y="2060575"/>
            <a:ext cx="4396340" cy="4195763"/>
          </a:xfrm>
          <a:prstGeom prst="rect">
            <a:avLst/>
          </a:prstGeom>
          <a:extLst>
            <a:ext uri="{C572A759-6A51-4108-AA02-DFA0A04FC94B}">
              <ma14:wrappingTextBoxFlag xmlns:ma14="http://schemas.microsoft.com/office/mac/drawingml/2011/main" xmlns="" val="1"/>
            </a:ext>
          </a:extLst>
        </p:spPr>
        <p:txBody>
          <a:bodyPr/>
          <a:lstStyle>
            <a:lvl1pPr>
              <a:defRPr sz="1800"/>
            </a:lvl1pPr>
            <a:lvl2pPr marL="778668" indent="-321468">
              <a:defRPr sz="1800"/>
            </a:lvl2pPr>
            <a:lvl3pPr marL="1208314" indent="-293914">
              <a:defRPr sz="1800"/>
            </a:lvl3pPr>
            <a:lvl4pPr marL="1714500" indent="-342900">
              <a:defRPr sz="1800"/>
            </a:lvl4pPr>
            <a:lvl5pPr marL="2171700" indent="-342900">
              <a:defRPr sz="1800"/>
            </a:lvl5pPr>
          </a:lstStyle>
          <a:p>
            <a:r>
              <a:t>Edit Master text styles</a:t>
            </a:r>
          </a:p>
          <a:p>
            <a:pPr lvl="1"/>
            <a:r>
              <a:t>Second level</a:t>
            </a:r>
          </a:p>
          <a:p>
            <a:pPr lvl="2"/>
            <a:r>
              <a:t>Third level</a:t>
            </a:r>
          </a:p>
          <a:p>
            <a:pPr lvl="3"/>
            <a:r>
              <a:t>Fourth level</a:t>
            </a:r>
          </a:p>
          <a:p>
            <a:pPr lvl="4"/>
            <a:r>
              <a:t>Fifth level</a:t>
            </a:r>
          </a:p>
        </p:txBody>
      </p:sp>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77"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8"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9" name="Shape 79"/>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80"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81"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82" name="Shape 8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83" name="Shape 83"/>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a:normAutofit/>
          </a:bodyPr>
          <a:lstStyle/>
          <a:p>
            <a:r>
              <a:t>Click to edit Master title style</a:t>
            </a:r>
          </a:p>
        </p:txBody>
      </p:sp>
      <p:sp>
        <p:nvSpPr>
          <p:cNvPr id="84" name="Shape 84"/>
          <p:cNvSpPr>
            <a:spLocks noGrp="1"/>
          </p:cNvSpPr>
          <p:nvPr>
            <p:ph type="body" sz="quarter" idx="1"/>
          </p:nvPr>
        </p:nvSpPr>
        <p:spPr>
          <a:xfrm>
            <a:off x="1103312" y="1905000"/>
            <a:ext cx="4396339" cy="576263"/>
          </a:xfrm>
          <a:prstGeom prst="rect">
            <a:avLst/>
          </a:prstGeom>
          <a:extLst>
            <a:ext uri="{C572A759-6A51-4108-AA02-DFA0A04FC94B}">
              <ma14:wrappingTextBoxFlag xmlns:ma14="http://schemas.microsoft.com/office/mac/drawingml/2011/main" xmlns="" val="1"/>
            </a:ext>
          </a:extLst>
        </p:spPr>
        <p:txBody>
          <a:bodyPr anchor="b"/>
          <a:lstStyle>
            <a:lvl1pPr marL="0" indent="0">
              <a:buClrTx/>
              <a:buSzTx/>
              <a:buFontTx/>
              <a:buNone/>
              <a:defRPr sz="2400">
                <a:solidFill>
                  <a:srgbClr val="8AD0D6"/>
                </a:solidFill>
              </a:defRPr>
            </a:lvl1pPr>
          </a:lstStyle>
          <a:p>
            <a:r>
              <a:t>Edit Master text styles</a:t>
            </a:r>
          </a:p>
        </p:txBody>
      </p:sp>
      <p:sp>
        <p:nvSpPr>
          <p:cNvPr id="85" name="Shape 85"/>
          <p:cNvSpPr>
            <a:spLocks noGrp="1"/>
          </p:cNvSpPr>
          <p:nvPr>
            <p:ph type="body" sz="quarter" idx="13"/>
          </p:nvPr>
        </p:nvSpPr>
        <p:spPr>
          <a:xfrm>
            <a:off x="5654495" y="1904999"/>
            <a:ext cx="4396340" cy="576264"/>
          </a:xfrm>
          <a:prstGeom prst="rect">
            <a:avLst/>
          </a:prstGeom>
        </p:spPr>
        <p:txBody>
          <a:bodyPr anchor="b"/>
          <a:lstStyle/>
          <a:p>
            <a:pPr marL="0" indent="0">
              <a:buClrTx/>
              <a:buSzTx/>
              <a:buFontTx/>
              <a:buNone/>
              <a:defRPr sz="2400">
                <a:solidFill>
                  <a:srgbClr val="8AD0D6"/>
                </a:solidFill>
              </a:defRPr>
            </a:pPr>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93"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94"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95" name="Shape 95"/>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96"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97"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98" name="Shape 98"/>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99" name="Shape 99"/>
          <p:cNvSpPr>
            <a:spLocks noGrp="1"/>
          </p:cNvSpPr>
          <p:nvPr>
            <p:ph type="title"/>
          </p:nvPr>
        </p:nvSpPr>
        <p:spPr>
          <a:xfrm>
            <a:off x="646110" y="452718"/>
            <a:ext cx="9404724" cy="1400531"/>
          </a:xfrm>
          <a:prstGeom prst="rect">
            <a:avLst/>
          </a:prstGeom>
          <a:extLst>
            <a:ext uri="{C572A759-6A51-4108-AA02-DFA0A04FC94B}">
              <ma14:wrappingTextBoxFlag xmlns:ma14="http://schemas.microsoft.com/office/mac/drawingml/2011/main" xmlns="" val="1"/>
            </a:ext>
          </a:extLst>
        </p:spPr>
        <p:txBody>
          <a:bodyPr>
            <a:normAutofit/>
          </a:bodyPr>
          <a:lstStyle/>
          <a:p>
            <a:r>
              <a:t>Click to edit Master title style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14"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15"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16" name="Shape 116"/>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17"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18"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119" name="Shape 11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120" name="Shape 120"/>
          <p:cNvSpPr>
            <a:spLocks noGrp="1"/>
          </p:cNvSpPr>
          <p:nvPr>
            <p:ph type="title"/>
          </p:nvPr>
        </p:nvSpPr>
        <p:spPr>
          <a:xfrm>
            <a:off x="1154952" y="1447800"/>
            <a:ext cx="3401066" cy="1447800"/>
          </a:xfrm>
          <a:prstGeom prst="rect">
            <a:avLst/>
          </a:prstGeom>
          <a:extLst>
            <a:ext uri="{C572A759-6A51-4108-AA02-DFA0A04FC94B}">
              <ma14:wrappingTextBoxFlag xmlns:ma14="http://schemas.microsoft.com/office/mac/drawingml/2011/main" xmlns="" val="1"/>
            </a:ext>
          </a:extLst>
        </p:spPr>
        <p:txBody>
          <a:bodyPr anchor="b">
            <a:normAutofit/>
          </a:bodyPr>
          <a:lstStyle>
            <a:lvl1pPr>
              <a:defRPr sz="2400"/>
            </a:lvl1pPr>
          </a:lstStyle>
          <a:p>
            <a:r>
              <a:t>Click to edit Master title style</a:t>
            </a:r>
          </a:p>
        </p:txBody>
      </p:sp>
      <p:sp>
        <p:nvSpPr>
          <p:cNvPr id="121" name="Shape 121"/>
          <p:cNvSpPr>
            <a:spLocks noGrp="1"/>
          </p:cNvSpPr>
          <p:nvPr>
            <p:ph type="body" sz="half" idx="1"/>
          </p:nvPr>
        </p:nvSpPr>
        <p:spPr>
          <a:xfrm>
            <a:off x="4784616" y="1447800"/>
            <a:ext cx="5195998" cy="4572000"/>
          </a:xfrm>
          <a:prstGeom prst="rect">
            <a:avLst/>
          </a:prstGeom>
          <a:extLst>
            <a:ext uri="{C572A759-6A51-4108-AA02-DFA0A04FC94B}">
              <ma14:wrappingTextBoxFlag xmlns:ma14="http://schemas.microsoft.com/office/mac/drawingml/2011/main" xmlns="" val="1"/>
            </a:ext>
          </a:extLst>
        </p:spPr>
        <p:txBody>
          <a:bodyPr anchor="ctr"/>
          <a:lstStyle/>
          <a:p>
            <a:r>
              <a:t>Edit Master text styles</a:t>
            </a:r>
          </a:p>
          <a:p>
            <a:pPr lvl="1"/>
            <a:r>
              <a:t>Second level</a:t>
            </a:r>
          </a:p>
          <a:p>
            <a:pPr lvl="2"/>
            <a:r>
              <a:t>Third level</a:t>
            </a:r>
          </a:p>
          <a:p>
            <a:pPr lvl="3"/>
            <a:r>
              <a:t>Fourth level</a:t>
            </a:r>
          </a:p>
          <a:p>
            <a:pPr lvl="4"/>
            <a:r>
              <a:t>Fifth level</a:t>
            </a:r>
          </a:p>
        </p:txBody>
      </p:sp>
      <p:sp>
        <p:nvSpPr>
          <p:cNvPr id="122" name="Shape 122"/>
          <p:cNvSpPr>
            <a:spLocks noGrp="1"/>
          </p:cNvSpPr>
          <p:nvPr>
            <p:ph type="body" sz="quarter" idx="13"/>
          </p:nvPr>
        </p:nvSpPr>
        <p:spPr>
          <a:xfrm>
            <a:off x="1154952" y="3129279"/>
            <a:ext cx="3401064" cy="2895600"/>
          </a:xfrm>
          <a:prstGeom prst="rect">
            <a:avLst/>
          </a:prstGeom>
        </p:spPr>
        <p:txBody>
          <a:bodyPr/>
          <a:lstStyle/>
          <a:p>
            <a:pPr marL="0" indent="0">
              <a:buClrTx/>
              <a:buSzTx/>
              <a:buFontTx/>
              <a:buNone/>
              <a:defRPr sz="1400"/>
            </a:pPr>
            <a:endParaRPr/>
          </a:p>
        </p:txBody>
      </p:sp>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30"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31"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32" name="Shape 132"/>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33"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34"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135" name="Shape 135"/>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136" name="Shape 136"/>
          <p:cNvSpPr>
            <a:spLocks noGrp="1"/>
          </p:cNvSpPr>
          <p:nvPr>
            <p:ph type="title"/>
          </p:nvPr>
        </p:nvSpPr>
        <p:spPr>
          <a:xfrm>
            <a:off x="1153906" y="1854192"/>
            <a:ext cx="5092908" cy="1574809"/>
          </a:xfrm>
          <a:prstGeom prst="rect">
            <a:avLst/>
          </a:prstGeom>
          <a:extLst>
            <a:ext uri="{C572A759-6A51-4108-AA02-DFA0A04FC94B}">
              <ma14:wrappingTextBoxFlag xmlns:ma14="http://schemas.microsoft.com/office/mac/drawingml/2011/main" xmlns="" val="1"/>
            </a:ext>
          </a:extLst>
        </p:spPr>
        <p:txBody>
          <a:bodyPr anchor="b">
            <a:normAutofit/>
          </a:bodyPr>
          <a:lstStyle>
            <a:lvl1pPr>
              <a:defRPr sz="3600"/>
            </a:lvl1pPr>
          </a:lstStyle>
          <a:p>
            <a:r>
              <a:t>Click to edit Master title style</a:t>
            </a:r>
          </a:p>
        </p:txBody>
      </p:sp>
      <p:sp>
        <p:nvSpPr>
          <p:cNvPr id="137" name="Shape 137"/>
          <p:cNvSpPr>
            <a:spLocks noGrp="1"/>
          </p:cNvSpPr>
          <p:nvPr>
            <p:ph type="pic" sz="quarter" idx="13"/>
          </p:nvPr>
        </p:nvSpPr>
        <p:spPr>
          <a:xfrm>
            <a:off x="6949546" y="1143000"/>
            <a:ext cx="3200401" cy="4572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138" name="Shape 138"/>
          <p:cNvSpPr>
            <a:spLocks noGrp="1"/>
          </p:cNvSpPr>
          <p:nvPr>
            <p:ph type="body" sz="quarter" idx="1"/>
          </p:nvPr>
        </p:nvSpPr>
        <p:spPr>
          <a:xfrm>
            <a:off x="1154954" y="3657600"/>
            <a:ext cx="5084980" cy="1371600"/>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400"/>
            </a:lvl1pPr>
          </a:lstStyle>
          <a:p>
            <a:r>
              <a:t>Edit Master text styles</a:t>
            </a:r>
          </a:p>
        </p:txBody>
      </p:sp>
      <p:sp>
        <p:nvSpPr>
          <p:cNvPr id="139" name="Shape 1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pic>
        <p:nvPicPr>
          <p:cNvPr id="146"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47"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48" name="Shape 148"/>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49"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50"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151" name="Shape 15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152" name="Shape 152"/>
          <p:cNvSpPr>
            <a:spLocks noGrp="1"/>
          </p:cNvSpPr>
          <p:nvPr>
            <p:ph type="title"/>
          </p:nvPr>
        </p:nvSpPr>
        <p:spPr>
          <a:xfrm>
            <a:off x="1154955" y="4800586"/>
            <a:ext cx="8825658" cy="566739"/>
          </a:xfrm>
          <a:prstGeom prst="rect">
            <a:avLst/>
          </a:prstGeom>
          <a:extLst>
            <a:ext uri="{C572A759-6A51-4108-AA02-DFA0A04FC94B}">
              <ma14:wrappingTextBoxFlag xmlns:ma14="http://schemas.microsoft.com/office/mac/drawingml/2011/main" xmlns="" val="1"/>
            </a:ext>
          </a:extLst>
        </p:spPr>
        <p:txBody>
          <a:bodyPr anchor="b">
            <a:normAutofit/>
          </a:bodyPr>
          <a:lstStyle>
            <a:lvl1pPr>
              <a:defRPr sz="2400"/>
            </a:lvl1pPr>
          </a:lstStyle>
          <a:p>
            <a:r>
              <a:t>Click to edit Master title style</a:t>
            </a:r>
          </a:p>
        </p:txBody>
      </p:sp>
      <p:sp>
        <p:nvSpPr>
          <p:cNvPr id="153" name="Shape 153"/>
          <p:cNvSpPr>
            <a:spLocks noGrp="1"/>
          </p:cNvSpPr>
          <p:nvPr>
            <p:ph type="pic" sz="half" idx="13"/>
          </p:nvPr>
        </p:nvSpPr>
        <p:spPr>
          <a:xfrm>
            <a:off x="1154954" y="685799"/>
            <a:ext cx="8825660" cy="3640668"/>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154" name="Shape 154"/>
          <p:cNvSpPr>
            <a:spLocks noGrp="1"/>
          </p:cNvSpPr>
          <p:nvPr>
            <p:ph type="body" sz="quarter" idx="1"/>
          </p:nvPr>
        </p:nvSpPr>
        <p:spPr>
          <a:xfrm>
            <a:off x="1154955" y="5367325"/>
            <a:ext cx="8825657" cy="493713"/>
          </a:xfrm>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1200"/>
            </a:lvl1pPr>
          </a:lstStyle>
          <a:p>
            <a:r>
              <a:t>Edit Master text styles</a:t>
            </a:r>
          </a:p>
        </p:txBody>
      </p:sp>
      <p:sp>
        <p:nvSpPr>
          <p:cNvPr id="155" name="Shape 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rcRect/>
          <a:stretch>
            <a:fillRect/>
          </a:stretch>
        </a:blipFill>
        <a:effectLst/>
      </p:bgPr>
    </p:bg>
    <p:spTree>
      <p:nvGrpSpPr>
        <p:cNvPr id="1" name=""/>
        <p:cNvGrpSpPr/>
        <p:nvPr/>
      </p:nvGrpSpPr>
      <p:grpSpPr>
        <a:xfrm>
          <a:off x="0" y="0"/>
          <a:ext cx="0" cy="0"/>
          <a:chOff x="0" y="0"/>
          <a:chExt cx="0" cy="0"/>
        </a:xfrm>
      </p:grpSpPr>
      <p:pic>
        <p:nvPicPr>
          <p:cNvPr id="2" name="image2.png"/>
          <p:cNvPicPr>
            <a:picLocks noChangeAspect="1"/>
          </p:cNvPicPr>
          <p:nvPr/>
        </p:nvPicPr>
        <p:blipFill>
          <a:blip r:embed="rId19">
            <a:extLst/>
          </a:blip>
          <a:srcRect l="3613"/>
          <a:stretch>
            <a:fillRect/>
          </a:stretch>
        </p:blipFill>
        <p:spPr>
          <a:xfrm>
            <a:off x="0" y="2669684"/>
            <a:ext cx="4037013" cy="4188316"/>
          </a:xfrm>
          <a:prstGeom prst="rect">
            <a:avLst/>
          </a:prstGeom>
          <a:ln w="12700">
            <a:miter lim="400000"/>
          </a:ln>
        </p:spPr>
      </p:pic>
      <p:pic>
        <p:nvPicPr>
          <p:cNvPr id="3" name="image3.png"/>
          <p:cNvPicPr>
            <a:picLocks noChangeAspect="1"/>
          </p:cNvPicPr>
          <p:nvPr/>
        </p:nvPicPr>
        <p:blipFill>
          <a:blip r:embed="rId20">
            <a:extLst/>
          </a:blip>
          <a:srcRect l="35640"/>
          <a:stretch>
            <a:fillRect/>
          </a:stretch>
        </p:blipFill>
        <p:spPr>
          <a:xfrm>
            <a:off x="-1" y="2892346"/>
            <a:ext cx="1522414" cy="2365454"/>
          </a:xfrm>
          <a:prstGeom prst="rect">
            <a:avLst/>
          </a:prstGeom>
          <a:ln w="12700">
            <a:miter lim="400000"/>
          </a:ln>
        </p:spPr>
      </p:pic>
      <p:sp>
        <p:nvSpPr>
          <p:cNvPr id="4" name="Shape 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5" name="image4.png"/>
          <p:cNvPicPr>
            <a:picLocks noChangeAspect="1"/>
          </p:cNvPicPr>
          <p:nvPr/>
        </p:nvPicPr>
        <p:blipFill>
          <a:blip r:embed="rId21">
            <a:extLst/>
          </a:blip>
          <a:srcRect t="28812"/>
          <a:stretch>
            <a:fillRect/>
          </a:stretch>
        </p:blipFill>
        <p:spPr>
          <a:xfrm>
            <a:off x="7999411" y="-1"/>
            <a:ext cx="1603388" cy="1141408"/>
          </a:xfrm>
          <a:prstGeom prst="rect">
            <a:avLst/>
          </a:prstGeom>
          <a:ln w="12700">
            <a:miter lim="400000"/>
          </a:ln>
        </p:spPr>
      </p:pic>
      <p:pic>
        <p:nvPicPr>
          <p:cNvPr id="6" name="image5.png"/>
          <p:cNvPicPr>
            <a:picLocks noChangeAspect="1"/>
          </p:cNvPicPr>
          <p:nvPr/>
        </p:nvPicPr>
        <p:blipFill>
          <a:blip r:embed="rId22">
            <a:extLst/>
          </a:blip>
          <a:srcRect b="23320"/>
          <a:stretch>
            <a:fillRect/>
          </a:stretch>
        </p:blipFill>
        <p:spPr>
          <a:xfrm>
            <a:off x="8605877" y="6096000"/>
            <a:ext cx="993735" cy="762000"/>
          </a:xfrm>
          <a:prstGeom prst="rect">
            <a:avLst/>
          </a:prstGeom>
          <a:ln w="12700">
            <a:miter lim="400000"/>
          </a:ln>
        </p:spPr>
      </p:pic>
      <p:sp>
        <p:nvSpPr>
          <p:cNvPr id="7" name="Shape 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8" name="Shape 8"/>
          <p:cNvSpPr>
            <a:spLocks noGrp="1"/>
          </p:cNvSpPr>
          <p:nvPr>
            <p:ph type="title"/>
          </p:nvPr>
        </p:nvSpPr>
        <p:spPr>
          <a:xfrm>
            <a:off x="609600" y="274637"/>
            <a:ext cx="10972800" cy="1325564"/>
          </a:xfrm>
          <a:prstGeom prst="rect">
            <a:avLst/>
          </a:prstGeom>
          <a:ln w="12700">
            <a:miter lim="400000"/>
          </a:ln>
        </p:spPr>
        <p:txBody>
          <a:bodyPr lIns="45719" rIns="45719"/>
          <a:lstStyle/>
          <a:p>
            <a:endParaRPr/>
          </a:p>
        </p:txBody>
      </p:sp>
      <p:sp>
        <p:nvSpPr>
          <p:cNvPr id="9" name="Shape 9"/>
          <p:cNvSpPr>
            <a:spLocks noGrp="1"/>
          </p:cNvSpPr>
          <p:nvPr>
            <p:ph type="body" idx="1"/>
          </p:nvPr>
        </p:nvSpPr>
        <p:spPr>
          <a:xfrm>
            <a:off x="609600" y="1600200"/>
            <a:ext cx="10972800" cy="5257800"/>
          </a:xfrm>
          <a:prstGeom prst="rect">
            <a:avLst/>
          </a:prstGeom>
          <a:ln w="12700">
            <a:miter lim="400000"/>
          </a:ln>
        </p:spPr>
        <p:txBody>
          <a:bodyPr lIns="45719" rIns="45719">
            <a:normAutofit/>
          </a:bodyPr>
          <a:lstStyle/>
          <a:p>
            <a:endParaRPr/>
          </a:p>
        </p:txBody>
      </p:sp>
      <p:sp>
        <p:nvSpPr>
          <p:cNvPr id="10" name="Shape 10"/>
          <p:cNvSpPr>
            <a:spLocks noGrp="1"/>
          </p:cNvSpPr>
          <p:nvPr>
            <p:ph type="sldNum" sz="quarter" idx="2"/>
          </p:nvPr>
        </p:nvSpPr>
        <p:spPr>
          <a:xfrm>
            <a:off x="10522496" y="540176"/>
            <a:ext cx="498287" cy="523240"/>
          </a:xfrm>
          <a:prstGeom prst="rect">
            <a:avLst/>
          </a:prstGeom>
          <a:ln w="12700">
            <a:miter lim="400000"/>
          </a:ln>
        </p:spPr>
        <p:txBody>
          <a:bodyPr wrap="none" lIns="45719" rIns="45719" anchor="b">
            <a:spAutoFit/>
          </a:bodyPr>
          <a:lstStyle>
            <a:lvl1pPr algn="ctr">
              <a:defRPr sz="28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1pPr>
      <a:lvl2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2pPr>
      <a:lvl3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3pPr>
      <a:lvl4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4pPr>
      <a:lvl5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5pPr>
      <a:lvl6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6pPr>
      <a:lvl7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7pPr>
      <a:lvl8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8pPr>
      <a:lvl9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9pPr>
    </p:titleStyle>
    <p:body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3pPr>
      <a:lvl4pPr marL="1698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4pPr>
      <a:lvl5pPr marL="21553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5pPr>
      <a:lvl6pPr marL="26039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6pPr>
      <a:lvl7pPr marL="30697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7pPr>
      <a:lvl8pPr marL="35269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9pPr>
    </p:bodyStyle>
    <p:otherStyle>
      <a:lvl1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1pPr>
      <a:lvl2pPr marL="0" marR="0" indent="4572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2pPr>
      <a:lvl3pPr marL="0" marR="0" indent="9144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3pPr>
      <a:lvl4pPr marL="0" marR="0" indent="13716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4pPr>
      <a:lvl5pPr marL="0" marR="0" indent="18288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5pPr>
      <a:lvl6pPr marL="0" marR="0" indent="22860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6pPr>
      <a:lvl7pPr marL="0" marR="0" indent="27432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7pPr>
      <a:lvl8pPr marL="0" marR="0" indent="32004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8pPr>
      <a:lvl9pPr marL="0" marR="0" indent="36576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stevenmiller888.github.io/mind-how-to-build-a-neural-network/" TargetMode="External"/><Relationship Id="rId13" Type="http://schemas.openxmlformats.org/officeDocument/2006/relationships/hyperlink" Target="http://scs.ryerson.ca/~aharley/vis/conv/flat.html" TargetMode="External"/><Relationship Id="rId3" Type="http://schemas.openxmlformats.org/officeDocument/2006/relationships/hyperlink" Target="http://eli.thegreenplace.net/2016/understanding-gradient-descent/" TargetMode="External"/><Relationship Id="rId7" Type="http://schemas.openxmlformats.org/officeDocument/2006/relationships/hyperlink" Target="http://karpathy.github.io/2015/05/21/rnn-effectiveness/" TargetMode="External"/><Relationship Id="rId12" Type="http://schemas.openxmlformats.org/officeDocument/2006/relationships/hyperlink" Target="http://neuralnetworksanddeeplearning.com/chap4.html" TargetMode="External"/><Relationship Id="rId2" Type="http://schemas.openxmlformats.org/officeDocument/2006/relationships/hyperlink" Target="http://mccormickml.com/2014/03/04/gradient-descent-derivation/" TargetMode="External"/><Relationship Id="rId1" Type="http://schemas.openxmlformats.org/officeDocument/2006/relationships/slideLayout" Target="../slideLayouts/slideLayout2.xml"/><Relationship Id="rId6" Type="http://schemas.openxmlformats.org/officeDocument/2006/relationships/hyperlink" Target="https://ujjwalkarn.me/2016/08/11/intuitive-explanation-convnets/" TargetMode="External"/><Relationship Id="rId11" Type="http://schemas.openxmlformats.org/officeDocument/2006/relationships/hyperlink" Target="https://www.quora.com/Why-do-neural-networks-with-more-layers-perform-better-than-a-single-layer-MLP-with-a-number-of-neurons-that-leads-to-the-same-number-of-parameters" TargetMode="External"/><Relationship Id="rId5" Type="http://schemas.openxmlformats.org/officeDocument/2006/relationships/hyperlink" Target="https://arxiv.org/pdf/1701.01887.pdf" TargetMode="External"/><Relationship Id="rId10" Type="http://schemas.openxmlformats.org/officeDocument/2006/relationships/hyperlink" Target="https://www.quora.com/What-is-the-role-of-the-activation-function-in-a-neural-network" TargetMode="External"/><Relationship Id="rId4" Type="http://schemas.openxmlformats.org/officeDocument/2006/relationships/hyperlink" Target="https://theclevermachine.wordpress.com/2014/09/06/derivation-error-backpropagation-gradient-descent-for-neural-networks/" TargetMode="External"/><Relationship Id="rId9" Type="http://schemas.openxmlformats.org/officeDocument/2006/relationships/hyperlink" Target="https://theclevermachine.wordpress.com/2014/09/11/a-gentle-introduction-to-artificial-neural-network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72A960-59A9-41FB-B0FC-B1F58CB39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9" y="1447799"/>
            <a:ext cx="9536046" cy="6420059"/>
          </a:xfrm>
          <a:prstGeom prst="rect">
            <a:avLst/>
          </a:prstGeom>
        </p:spPr>
      </p:pic>
      <p:sp>
        <p:nvSpPr>
          <p:cNvPr id="289" name="Shape 289"/>
          <p:cNvSpPr>
            <a:spLocks noGrp="1"/>
          </p:cNvSpPr>
          <p:nvPr>
            <p:ph type="ctrTitle"/>
          </p:nvPr>
        </p:nvSpPr>
        <p:spPr>
          <a:xfrm>
            <a:off x="1154954" y="1447799"/>
            <a:ext cx="8825660" cy="2057401"/>
          </a:xfrm>
          <a:prstGeom prst="rect">
            <a:avLst/>
          </a:prstGeom>
        </p:spPr>
        <p:txBody>
          <a:bodyPr/>
          <a:lstStyle/>
          <a:p>
            <a:r>
              <a:rPr dirty="0"/>
              <a:t>Neural Networks</a:t>
            </a:r>
          </a:p>
        </p:txBody>
      </p:sp>
      <p:sp>
        <p:nvSpPr>
          <p:cNvPr id="290" name="Shape 290"/>
          <p:cNvSpPr>
            <a:spLocks noGrp="1"/>
          </p:cNvSpPr>
          <p:nvPr>
            <p:ph type="subTitle" sz="quarter" idx="1"/>
          </p:nvPr>
        </p:nvSpPr>
        <p:spPr>
          <a:xfrm>
            <a:off x="1154954" y="3445328"/>
            <a:ext cx="8825660" cy="3273879"/>
          </a:xfrm>
          <a:prstGeom prst="rect">
            <a:avLst/>
          </a:prstGeom>
        </p:spPr>
        <p:txBody>
          <a:bodyPr>
            <a:normAutofit/>
          </a:bodyPr>
          <a:lstStyle/>
          <a:p>
            <a:r>
              <a:rPr lang="en-US" dirty="0"/>
              <a:t>						   </a:t>
            </a:r>
            <a:r>
              <a:rPr dirty="0"/>
              <a:t>Emulating the human brain</a:t>
            </a:r>
            <a:endParaRPr lang="en-US" dirty="0"/>
          </a:p>
          <a:p>
            <a:endParaRPr lang="en-US" dirty="0"/>
          </a:p>
          <a:p>
            <a:endParaRPr lang="en-US" dirty="0"/>
          </a:p>
          <a:p>
            <a:endParaRPr lang="en-US" dirty="0"/>
          </a:p>
          <a:p>
            <a:r>
              <a:rPr lang="en-US" dirty="0"/>
              <a:t>	</a:t>
            </a:r>
          </a:p>
          <a:p>
            <a:r>
              <a:rPr lang="en-US" dirty="0"/>
              <a:t>			Reboot.ai</a:t>
            </a:r>
          </a:p>
          <a:p>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646111" y="452717"/>
            <a:ext cx="9237362" cy="1400532"/>
          </a:xfrm>
          <a:prstGeom prst="rect">
            <a:avLst/>
          </a:prstGeom>
        </p:spPr>
        <p:txBody>
          <a:bodyPr/>
          <a:lstStyle/>
          <a:p>
            <a:r>
              <a:rPr dirty="0"/>
              <a:t>2) </a:t>
            </a:r>
            <a:r>
              <a:rPr lang="en-US" dirty="0"/>
              <a:t>Flexible – Image Recognition</a:t>
            </a:r>
            <a:endParaRPr dirty="0"/>
          </a:p>
        </p:txBody>
      </p:sp>
      <p:sp>
        <p:nvSpPr>
          <p:cNvPr id="330" name="Shape 330"/>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31" name="image12.jpg"/>
          <p:cNvPicPr>
            <a:picLocks noChangeAspect="1"/>
          </p:cNvPicPr>
          <p:nvPr/>
        </p:nvPicPr>
        <p:blipFill>
          <a:blip r:embed="rId3">
            <a:extLst/>
          </a:blip>
          <a:stretch>
            <a:fillRect/>
          </a:stretch>
        </p:blipFill>
        <p:spPr>
          <a:xfrm>
            <a:off x="3700069" y="1228478"/>
            <a:ext cx="4867276" cy="5362576"/>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title"/>
          </p:nvPr>
        </p:nvSpPr>
        <p:spPr>
          <a:xfrm>
            <a:off x="646111" y="452717"/>
            <a:ext cx="9404723" cy="1400532"/>
          </a:xfrm>
          <a:prstGeom prst="rect">
            <a:avLst/>
          </a:prstGeom>
        </p:spPr>
        <p:txBody>
          <a:bodyPr/>
          <a:lstStyle/>
          <a:p>
            <a:r>
              <a:rPr dirty="0"/>
              <a:t>2) Image </a:t>
            </a:r>
            <a:r>
              <a:rPr dirty="0" err="1"/>
              <a:t>Recog</a:t>
            </a:r>
            <a:r>
              <a:rPr dirty="0"/>
              <a:t> - Pixel Vectors</a:t>
            </a:r>
          </a:p>
        </p:txBody>
      </p:sp>
      <p:sp>
        <p:nvSpPr>
          <p:cNvPr id="334" name="Shape 334"/>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35" name="image13.gif"/>
          <p:cNvPicPr>
            <a:picLocks/>
          </p:cNvPicPr>
          <p:nvPr/>
        </p:nvPicPr>
        <p:blipFill>
          <a:blip r:embed="rId2">
            <a:extLst/>
          </a:blip>
          <a:stretch>
            <a:fillRect/>
          </a:stretch>
        </p:blipFill>
        <p:spPr>
          <a:xfrm>
            <a:off x="373538" y="2307932"/>
            <a:ext cx="7055963" cy="2487229"/>
          </a:xfrm>
          <a:prstGeom prst="rect">
            <a:avLst/>
          </a:prstGeom>
          <a:ln w="12700">
            <a:miter lim="400000"/>
          </a:ln>
        </p:spPr>
      </p:pic>
      <p:pic>
        <p:nvPicPr>
          <p:cNvPr id="336" name="image14.gif"/>
          <p:cNvPicPr>
            <a:picLocks/>
          </p:cNvPicPr>
          <p:nvPr/>
        </p:nvPicPr>
        <p:blipFill>
          <a:blip r:embed="rId3">
            <a:extLst/>
          </a:blip>
          <a:stretch>
            <a:fillRect/>
          </a:stretch>
        </p:blipFill>
        <p:spPr>
          <a:xfrm>
            <a:off x="7429500" y="2700041"/>
            <a:ext cx="4762500" cy="1514476"/>
          </a:xfrm>
          <a:prstGeom prst="rect">
            <a:avLst/>
          </a:prstGeom>
          <a:ln w="12700">
            <a:miter lim="400000"/>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title"/>
          </p:nvPr>
        </p:nvSpPr>
        <p:spPr>
          <a:xfrm>
            <a:off x="646111" y="452717"/>
            <a:ext cx="9404723" cy="1400532"/>
          </a:xfrm>
          <a:prstGeom prst="rect">
            <a:avLst/>
          </a:prstGeom>
        </p:spPr>
        <p:txBody>
          <a:bodyPr/>
          <a:lstStyle/>
          <a:p>
            <a:r>
              <a:t>2) Image Recog - Gradient Vectors </a:t>
            </a:r>
          </a:p>
        </p:txBody>
      </p:sp>
      <p:sp>
        <p:nvSpPr>
          <p:cNvPr id="339" name="Shape 339"/>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40" name="image15.gif"/>
          <p:cNvPicPr>
            <a:picLocks/>
          </p:cNvPicPr>
          <p:nvPr/>
        </p:nvPicPr>
        <p:blipFill>
          <a:blip r:embed="rId2">
            <a:extLst/>
          </a:blip>
          <a:stretch>
            <a:fillRect/>
          </a:stretch>
        </p:blipFill>
        <p:spPr>
          <a:xfrm>
            <a:off x="2286000" y="1933575"/>
            <a:ext cx="7620000" cy="2990850"/>
          </a:xfrm>
          <a:prstGeom prst="rect">
            <a:avLst/>
          </a:prstGeom>
          <a:ln w="12700">
            <a:miter lim="400000"/>
          </a:ln>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xfrm>
            <a:off x="646111" y="452717"/>
            <a:ext cx="9404723" cy="1400532"/>
          </a:xfrm>
          <a:prstGeom prst="rect">
            <a:avLst/>
          </a:prstGeom>
        </p:spPr>
        <p:txBody>
          <a:bodyPr/>
          <a:lstStyle/>
          <a:p>
            <a:r>
              <a:t>2) Image Recog - Gradient Vectors </a:t>
            </a:r>
          </a:p>
        </p:txBody>
      </p:sp>
      <p:sp>
        <p:nvSpPr>
          <p:cNvPr id="343" name="Shape 343"/>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44" name="image16.png"/>
          <p:cNvPicPr>
            <a:picLocks noChangeAspect="1"/>
          </p:cNvPicPr>
          <p:nvPr/>
        </p:nvPicPr>
        <p:blipFill>
          <a:blip r:embed="rId2">
            <a:extLst/>
          </a:blip>
          <a:stretch>
            <a:fillRect/>
          </a:stretch>
        </p:blipFill>
        <p:spPr>
          <a:xfrm>
            <a:off x="2317531" y="1853247"/>
            <a:ext cx="7620001" cy="4210051"/>
          </a:xfrm>
          <a:prstGeom prst="rect">
            <a:avLst/>
          </a:prstGeom>
          <a:ln w="12700">
            <a:miter lim="400000"/>
          </a:ln>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p:cNvSpPr>
          <p:nvPr>
            <p:ph type="title"/>
          </p:nvPr>
        </p:nvSpPr>
        <p:spPr>
          <a:xfrm>
            <a:off x="646111" y="452717"/>
            <a:ext cx="9404723" cy="1400532"/>
          </a:xfrm>
          <a:prstGeom prst="rect">
            <a:avLst/>
          </a:prstGeom>
        </p:spPr>
        <p:txBody>
          <a:bodyPr/>
          <a:lstStyle/>
          <a:p>
            <a:r>
              <a:t>3) Self Teaching</a:t>
            </a:r>
          </a:p>
        </p:txBody>
      </p:sp>
      <p:sp>
        <p:nvSpPr>
          <p:cNvPr id="347" name="Shape 347"/>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48" name="image11.gif"/>
          <p:cNvPicPr>
            <a:picLocks/>
          </p:cNvPicPr>
          <p:nvPr/>
        </p:nvPicPr>
        <p:blipFill>
          <a:blip r:embed="rId3">
            <a:extLst/>
          </a:blip>
          <a:stretch>
            <a:fillRect/>
          </a:stretch>
        </p:blipFill>
        <p:spPr>
          <a:xfrm>
            <a:off x="3468180" y="4038262"/>
            <a:ext cx="5770089" cy="2525204"/>
          </a:xfrm>
          <a:prstGeom prst="rect">
            <a:avLst/>
          </a:prstGeom>
          <a:ln w="12700">
            <a:miter lim="400000"/>
          </a:ln>
        </p:spPr>
      </p:pic>
      <p:pic>
        <p:nvPicPr>
          <p:cNvPr id="349" name="image17.gif"/>
          <p:cNvPicPr>
            <a:picLocks/>
          </p:cNvPicPr>
          <p:nvPr/>
        </p:nvPicPr>
        <p:blipFill>
          <a:blip r:embed="rId4">
            <a:extLst/>
          </a:blip>
          <a:stretch>
            <a:fillRect/>
          </a:stretch>
        </p:blipFill>
        <p:spPr>
          <a:xfrm>
            <a:off x="3468180" y="1249109"/>
            <a:ext cx="5770089" cy="2525203"/>
          </a:xfrm>
          <a:prstGeom prst="rect">
            <a:avLst/>
          </a:prstGeom>
          <a:ln w="12700">
            <a:miter lim="400000"/>
          </a:ln>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xfrm>
            <a:off x="646111" y="452717"/>
            <a:ext cx="9404723" cy="1400532"/>
          </a:xfrm>
          <a:prstGeom prst="rect">
            <a:avLst/>
          </a:prstGeom>
        </p:spPr>
        <p:txBody>
          <a:bodyPr/>
          <a:lstStyle/>
          <a:p>
            <a:r>
              <a:t>3) Self Teaching</a:t>
            </a:r>
          </a:p>
        </p:txBody>
      </p:sp>
      <p:sp>
        <p:nvSpPr>
          <p:cNvPr id="352" name="Shape 352"/>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53" name="image18.gif"/>
          <p:cNvPicPr>
            <a:picLocks/>
          </p:cNvPicPr>
          <p:nvPr/>
        </p:nvPicPr>
        <p:blipFill>
          <a:blip r:embed="rId3">
            <a:extLst/>
          </a:blip>
          <a:stretch>
            <a:fillRect/>
          </a:stretch>
        </p:blipFill>
        <p:spPr>
          <a:xfrm>
            <a:off x="3086688" y="1689754"/>
            <a:ext cx="5905501" cy="4572001"/>
          </a:xfrm>
          <a:prstGeom prst="rect">
            <a:avLst/>
          </a:prstGeom>
          <a:ln w="12700">
            <a:miter lim="400000"/>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55"/>
          <p:cNvSpPr>
            <a:spLocks noGrp="1"/>
          </p:cNvSpPr>
          <p:nvPr>
            <p:ph type="title"/>
          </p:nvPr>
        </p:nvSpPr>
        <p:spPr>
          <a:xfrm>
            <a:off x="646111" y="452717"/>
            <a:ext cx="9404723" cy="1400532"/>
          </a:xfrm>
          <a:prstGeom prst="rect">
            <a:avLst/>
          </a:prstGeom>
        </p:spPr>
        <p:txBody>
          <a:bodyPr/>
          <a:lstStyle/>
          <a:p>
            <a:r>
              <a:t>Summary: Why?</a:t>
            </a:r>
          </a:p>
        </p:txBody>
      </p:sp>
      <p:sp>
        <p:nvSpPr>
          <p:cNvPr id="356" name="Shape 356"/>
          <p:cNvSpPr>
            <a:spLocks noGrp="1"/>
          </p:cNvSpPr>
          <p:nvPr>
            <p:ph type="body" idx="1"/>
          </p:nvPr>
        </p:nvSpPr>
        <p:spPr>
          <a:xfrm>
            <a:off x="198338" y="2005783"/>
            <a:ext cx="10661340" cy="4195483"/>
          </a:xfrm>
          <a:prstGeom prst="rect">
            <a:avLst/>
          </a:prstGeom>
        </p:spPr>
        <p:txBody>
          <a:bodyPr/>
          <a:lstStyle/>
          <a:p>
            <a:r>
              <a:rPr dirty="0"/>
              <a:t>Benefits</a:t>
            </a:r>
          </a:p>
          <a:p>
            <a:pPr marL="742950" lvl="1" indent="-285750">
              <a:defRPr sz="1800"/>
            </a:pPr>
            <a:r>
              <a:rPr dirty="0"/>
              <a:t>Allow for extremely complex cases</a:t>
            </a:r>
          </a:p>
          <a:p>
            <a:pPr marL="742950" lvl="1" indent="-285750">
              <a:defRPr sz="1800"/>
            </a:pPr>
            <a:r>
              <a:rPr dirty="0"/>
              <a:t>More ‘practical’ than elegant mathematical solutions</a:t>
            </a:r>
          </a:p>
          <a:p>
            <a:pPr marL="742950" lvl="1" indent="-285750">
              <a:defRPr sz="1800"/>
            </a:pPr>
            <a:r>
              <a:rPr dirty="0"/>
              <a:t>Less intensive development time up front</a:t>
            </a:r>
          </a:p>
          <a:p>
            <a:pPr marL="742950" lvl="1" indent="-285750">
              <a:defRPr sz="1800"/>
            </a:pPr>
            <a:r>
              <a:rPr dirty="0"/>
              <a:t>Flexibility</a:t>
            </a:r>
          </a:p>
          <a:p>
            <a:r>
              <a:rPr dirty="0"/>
              <a:t>Weaknesses</a:t>
            </a:r>
          </a:p>
          <a:p>
            <a:pPr marL="742950" lvl="1" indent="-285750">
              <a:defRPr sz="1800"/>
            </a:pPr>
            <a:r>
              <a:rPr dirty="0"/>
              <a:t>Relatively computationally expensive vs standard methods</a:t>
            </a:r>
            <a:r>
              <a:rPr lang="en-US" dirty="0"/>
              <a:t>/</a:t>
            </a:r>
            <a:r>
              <a:rPr lang="en-US" dirty="0" err="1"/>
              <a:t>agorithms</a:t>
            </a:r>
            <a:endParaRPr lang="en-US" dirty="0"/>
          </a:p>
          <a:p>
            <a:pPr marL="742950" lvl="1" indent="-285750">
              <a:defRPr sz="1800"/>
            </a:pPr>
            <a:r>
              <a:rPr dirty="0"/>
              <a:t>More ‘black box’, intermediate results can not necessarily be interpreted by humans</a:t>
            </a:r>
          </a:p>
          <a:p>
            <a:pPr marL="742950" lvl="1" indent="-285750">
              <a:defRPr sz="1800"/>
            </a:pPr>
            <a:r>
              <a:rPr dirty="0"/>
              <a:t>Skynet? - harder to ‘control’ and less intuitive heuristics than other methods</a:t>
            </a:r>
          </a:p>
          <a:p>
            <a:r>
              <a:rPr dirty="0"/>
              <a:t>Questions at this point?</a:t>
            </a:r>
          </a:p>
        </p:txBody>
      </p:sp>
      <p:sp>
        <p:nvSpPr>
          <p:cNvPr id="357" name="Shape 357"/>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p:cNvSpPr>
          <p:nvPr>
            <p:ph type="title"/>
          </p:nvPr>
        </p:nvSpPr>
        <p:spPr>
          <a:xfrm>
            <a:off x="646111" y="452717"/>
            <a:ext cx="9404723" cy="1400532"/>
          </a:xfrm>
          <a:prstGeom prst="rect">
            <a:avLst/>
          </a:prstGeom>
        </p:spPr>
        <p:txBody>
          <a:bodyPr/>
          <a:lstStyle/>
          <a:p>
            <a:r>
              <a:t>So What Are Neural Networks?</a:t>
            </a:r>
          </a:p>
        </p:txBody>
      </p:sp>
      <p:sp>
        <p:nvSpPr>
          <p:cNvPr id="360" name="Shape 360"/>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pic>
        <p:nvPicPr>
          <p:cNvPr id="361" name="image19.jpeg"/>
          <p:cNvPicPr>
            <a:picLocks noChangeAspect="1"/>
          </p:cNvPicPr>
          <p:nvPr/>
        </p:nvPicPr>
        <p:blipFill>
          <a:blip r:embed="rId3">
            <a:extLst/>
          </a:blip>
          <a:stretch>
            <a:fillRect/>
          </a:stretch>
        </p:blipFill>
        <p:spPr>
          <a:xfrm>
            <a:off x="1849269" y="1853249"/>
            <a:ext cx="7874000" cy="2997200"/>
          </a:xfrm>
          <a:prstGeom prst="rect">
            <a:avLst/>
          </a:prstGeom>
          <a:ln w="12700">
            <a:miter lim="400000"/>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p:cNvSpPr>
          <p:nvPr>
            <p:ph type="title"/>
          </p:nvPr>
        </p:nvSpPr>
        <p:spPr>
          <a:xfrm>
            <a:off x="646111" y="452717"/>
            <a:ext cx="9404723" cy="1400532"/>
          </a:xfrm>
          <a:prstGeom prst="rect">
            <a:avLst/>
          </a:prstGeom>
        </p:spPr>
        <p:txBody>
          <a:bodyPr/>
          <a:lstStyle/>
          <a:p>
            <a:r>
              <a:t>So What Are Neural Networks?</a:t>
            </a:r>
          </a:p>
        </p:txBody>
      </p:sp>
      <p:sp>
        <p:nvSpPr>
          <p:cNvPr id="360" name="Shape 360"/>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pic>
        <p:nvPicPr>
          <p:cNvPr id="3" name="Picture 2">
            <a:extLst>
              <a:ext uri="{FF2B5EF4-FFF2-40B4-BE49-F238E27FC236}">
                <a16:creationId xmlns:a16="http://schemas.microsoft.com/office/drawing/2014/main" id="{C05EFA1F-6C33-41CD-8CDE-96FCD6BAD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829" y="1389396"/>
            <a:ext cx="5143500" cy="4752975"/>
          </a:xfrm>
          <a:prstGeom prst="rect">
            <a:avLst/>
          </a:prstGeom>
        </p:spPr>
      </p:pic>
    </p:spTree>
    <p:extLst>
      <p:ext uri="{BB962C8B-B14F-4D97-AF65-F5344CB8AC3E}">
        <p14:creationId xmlns:p14="http://schemas.microsoft.com/office/powerpoint/2010/main" val="175697310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p:cNvSpPr>
          <p:nvPr>
            <p:ph type="title"/>
          </p:nvPr>
        </p:nvSpPr>
        <p:spPr>
          <a:xfrm>
            <a:off x="646111" y="452717"/>
            <a:ext cx="9404723" cy="1400532"/>
          </a:xfrm>
          <a:prstGeom prst="rect">
            <a:avLst/>
          </a:prstGeom>
        </p:spPr>
        <p:txBody>
          <a:bodyPr/>
          <a:lstStyle/>
          <a:p>
            <a:r>
              <a:rPr dirty="0"/>
              <a:t>So What Are Neural Networks?</a:t>
            </a:r>
          </a:p>
        </p:txBody>
      </p:sp>
      <p:sp>
        <p:nvSpPr>
          <p:cNvPr id="360" name="Shape 360"/>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pic>
        <p:nvPicPr>
          <p:cNvPr id="4" name="Picture 3">
            <a:extLst>
              <a:ext uri="{FF2B5EF4-FFF2-40B4-BE49-F238E27FC236}">
                <a16:creationId xmlns:a16="http://schemas.microsoft.com/office/drawing/2014/main" id="{ACF9E234-9B25-42D7-A4CD-68843D461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667" y="1740972"/>
            <a:ext cx="7600989" cy="4842825"/>
          </a:xfrm>
          <a:prstGeom prst="rect">
            <a:avLst/>
          </a:prstGeom>
        </p:spPr>
      </p:pic>
      <p:sp>
        <p:nvSpPr>
          <p:cNvPr id="5" name="TextBox 4">
            <a:extLst>
              <a:ext uri="{FF2B5EF4-FFF2-40B4-BE49-F238E27FC236}">
                <a16:creationId xmlns:a16="http://schemas.microsoft.com/office/drawing/2014/main" id="{910D65AB-AE77-419C-90E7-B2CC6A8B5704}"/>
              </a:ext>
            </a:extLst>
          </p:cNvPr>
          <p:cNvSpPr txBox="1"/>
          <p:nvPr/>
        </p:nvSpPr>
        <p:spPr>
          <a:xfrm>
            <a:off x="2029930" y="2278365"/>
            <a:ext cx="12747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entury Gothic"/>
              </a:rPr>
              <a:t>Brown</a:t>
            </a:r>
          </a:p>
        </p:txBody>
      </p:sp>
      <p:sp>
        <p:nvSpPr>
          <p:cNvPr id="8" name="TextBox 7">
            <a:extLst>
              <a:ext uri="{FF2B5EF4-FFF2-40B4-BE49-F238E27FC236}">
                <a16:creationId xmlns:a16="http://schemas.microsoft.com/office/drawing/2014/main" id="{76B27D48-16A0-417F-A5C2-714396E4F88F}"/>
              </a:ext>
            </a:extLst>
          </p:cNvPr>
          <p:cNvSpPr txBox="1"/>
          <p:nvPr/>
        </p:nvSpPr>
        <p:spPr>
          <a:xfrm>
            <a:off x="4082857" y="1973475"/>
            <a:ext cx="12656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entury Gothic"/>
              </a:rPr>
              <a:t>Textured</a:t>
            </a:r>
          </a:p>
        </p:txBody>
      </p:sp>
      <p:sp>
        <p:nvSpPr>
          <p:cNvPr id="10" name="TextBox 9">
            <a:extLst>
              <a:ext uri="{FF2B5EF4-FFF2-40B4-BE49-F238E27FC236}">
                <a16:creationId xmlns:a16="http://schemas.microsoft.com/office/drawing/2014/main" id="{0DE5A739-11DE-4E9B-94D5-17BA763C6751}"/>
              </a:ext>
            </a:extLst>
          </p:cNvPr>
          <p:cNvSpPr txBox="1"/>
          <p:nvPr/>
        </p:nvSpPr>
        <p:spPr>
          <a:xfrm>
            <a:off x="5160355" y="1788810"/>
            <a:ext cx="12656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entury Gothic"/>
              </a:rPr>
              <a:t>Irregular</a:t>
            </a:r>
          </a:p>
        </p:txBody>
      </p:sp>
      <p:sp>
        <p:nvSpPr>
          <p:cNvPr id="12" name="TextBox 11">
            <a:extLst>
              <a:ext uri="{FF2B5EF4-FFF2-40B4-BE49-F238E27FC236}">
                <a16:creationId xmlns:a16="http://schemas.microsoft.com/office/drawing/2014/main" id="{802E3A81-B941-4674-BD05-1600E79D3C6D}"/>
              </a:ext>
            </a:extLst>
          </p:cNvPr>
          <p:cNvSpPr txBox="1"/>
          <p:nvPr/>
        </p:nvSpPr>
        <p:spPr>
          <a:xfrm>
            <a:off x="2941981" y="1853249"/>
            <a:ext cx="126561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entury Gothic"/>
              </a:rPr>
              <a:t>Light and Dark</a:t>
            </a:r>
          </a:p>
        </p:txBody>
      </p:sp>
      <p:sp>
        <p:nvSpPr>
          <p:cNvPr id="13" name="TextBox 12">
            <a:extLst>
              <a:ext uri="{FF2B5EF4-FFF2-40B4-BE49-F238E27FC236}">
                <a16:creationId xmlns:a16="http://schemas.microsoft.com/office/drawing/2014/main" id="{2AB9EACB-DFC1-43FF-9EF2-181AC5E7AD35}"/>
              </a:ext>
            </a:extLst>
          </p:cNvPr>
          <p:cNvSpPr txBox="1"/>
          <p:nvPr/>
        </p:nvSpPr>
        <p:spPr>
          <a:xfrm>
            <a:off x="6212205" y="1646777"/>
            <a:ext cx="12656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Head</a:t>
            </a:r>
            <a:endParaRPr kumimoji="0" lang="en-US" sz="1800" b="0" i="0" u="none" strike="noStrike" cap="none" spc="0" normalizeH="0" baseline="0" dirty="0">
              <a:ln>
                <a:noFill/>
              </a:ln>
              <a:solidFill>
                <a:srgbClr val="000000"/>
              </a:solidFill>
              <a:effectLst/>
              <a:uFillTx/>
              <a:latin typeface="+mj-lt"/>
              <a:ea typeface="+mj-ea"/>
              <a:cs typeface="+mj-cs"/>
              <a:sym typeface="Century Gothic"/>
            </a:endParaRPr>
          </a:p>
        </p:txBody>
      </p:sp>
      <p:sp>
        <p:nvSpPr>
          <p:cNvPr id="14" name="TextBox 13">
            <a:extLst>
              <a:ext uri="{FF2B5EF4-FFF2-40B4-BE49-F238E27FC236}">
                <a16:creationId xmlns:a16="http://schemas.microsoft.com/office/drawing/2014/main" id="{B5DEEDF0-D3C1-4B06-BA89-44BA4013AF69}"/>
              </a:ext>
            </a:extLst>
          </p:cNvPr>
          <p:cNvSpPr txBox="1"/>
          <p:nvPr/>
        </p:nvSpPr>
        <p:spPr>
          <a:xfrm>
            <a:off x="7335479" y="1622418"/>
            <a:ext cx="12656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entury Gothic"/>
              </a:rPr>
              <a:t>Eyes</a:t>
            </a:r>
          </a:p>
        </p:txBody>
      </p:sp>
      <p:sp>
        <p:nvSpPr>
          <p:cNvPr id="15" name="TextBox 14">
            <a:extLst>
              <a:ext uri="{FF2B5EF4-FFF2-40B4-BE49-F238E27FC236}">
                <a16:creationId xmlns:a16="http://schemas.microsoft.com/office/drawing/2014/main" id="{0FD82D96-8DA1-4A38-B412-EEB48499767D}"/>
              </a:ext>
            </a:extLst>
          </p:cNvPr>
          <p:cNvSpPr txBox="1"/>
          <p:nvPr/>
        </p:nvSpPr>
        <p:spPr>
          <a:xfrm>
            <a:off x="8387329" y="1390656"/>
            <a:ext cx="25153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solidFill>
                  <a:schemeClr val="bg1"/>
                </a:solidFill>
              </a:rPr>
              <a:t>It’s a </a:t>
            </a:r>
            <a:r>
              <a:rPr lang="en-US" dirty="0" err="1">
                <a:solidFill>
                  <a:schemeClr val="bg1"/>
                </a:solidFill>
              </a:rPr>
              <a:t>doggerz</a:t>
            </a:r>
            <a:r>
              <a:rPr lang="en-US" dirty="0">
                <a:solidFill>
                  <a:schemeClr val="bg1"/>
                </a:solidFill>
              </a:rPr>
              <a:t>!</a:t>
            </a:r>
            <a:endParaRPr kumimoji="0" lang="en-US" sz="1800" b="0" i="0" u="none" strike="noStrike" cap="none" spc="0" normalizeH="0" baseline="0" dirty="0">
              <a:ln>
                <a:noFill/>
              </a:ln>
              <a:solidFill>
                <a:schemeClr val="bg1"/>
              </a:solidFill>
              <a:effectLst/>
              <a:uFillTx/>
              <a:sym typeface="Century Gothic"/>
            </a:endParaRPr>
          </a:p>
        </p:txBody>
      </p:sp>
    </p:spTree>
    <p:extLst>
      <p:ext uri="{BB962C8B-B14F-4D97-AF65-F5344CB8AC3E}">
        <p14:creationId xmlns:p14="http://schemas.microsoft.com/office/powerpoint/2010/main" val="3318063905"/>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p:cNvSpPr>
          <p:nvPr>
            <p:ph type="title"/>
          </p:nvPr>
        </p:nvSpPr>
        <p:spPr>
          <a:xfrm>
            <a:off x="646111" y="452717"/>
            <a:ext cx="9404723" cy="1400532"/>
          </a:xfrm>
          <a:prstGeom prst="rect">
            <a:avLst/>
          </a:prstGeom>
        </p:spPr>
        <p:txBody>
          <a:bodyPr/>
          <a:lstStyle/>
          <a:p>
            <a:r>
              <a:rPr dirty="0"/>
              <a:t>Agenda</a:t>
            </a:r>
          </a:p>
        </p:txBody>
      </p:sp>
      <p:sp>
        <p:nvSpPr>
          <p:cNvPr id="294" name="Shape 294"/>
          <p:cNvSpPr>
            <a:spLocks noGrp="1"/>
          </p:cNvSpPr>
          <p:nvPr>
            <p:ph type="body" idx="1"/>
          </p:nvPr>
        </p:nvSpPr>
        <p:spPr>
          <a:xfrm>
            <a:off x="1103311" y="2052917"/>
            <a:ext cx="8946543" cy="4195482"/>
          </a:xfrm>
          <a:prstGeom prst="rect">
            <a:avLst/>
          </a:prstGeom>
        </p:spPr>
        <p:txBody>
          <a:bodyPr/>
          <a:lstStyle/>
          <a:p>
            <a:r>
              <a:rPr dirty="0"/>
              <a:t>Who: Who</a:t>
            </a:r>
            <a:r>
              <a:rPr lang="en-US" dirty="0"/>
              <a:t> is behind Reboot.ai?</a:t>
            </a:r>
          </a:p>
          <a:p>
            <a:r>
              <a:rPr dirty="0"/>
              <a:t>Why: What problem</a:t>
            </a:r>
            <a:r>
              <a:rPr lang="en-US" dirty="0"/>
              <a:t>s </a:t>
            </a:r>
            <a:r>
              <a:rPr dirty="0"/>
              <a:t>do neural networks (NN) solve?</a:t>
            </a:r>
          </a:p>
          <a:p>
            <a:r>
              <a:rPr dirty="0"/>
              <a:t>What: What are NNs anyway?</a:t>
            </a:r>
          </a:p>
          <a:p>
            <a:r>
              <a:rPr dirty="0"/>
              <a:t>How: How do NNs work?</a:t>
            </a:r>
          </a:p>
          <a:p>
            <a:pPr marL="742950" lvl="1" indent="-285750">
              <a:defRPr sz="1800"/>
            </a:pPr>
            <a:r>
              <a:rPr dirty="0"/>
              <a:t>High Level Description</a:t>
            </a:r>
          </a:p>
          <a:p>
            <a:pPr marL="742950" lvl="1" indent="-285750">
              <a:defRPr sz="1800"/>
            </a:pPr>
            <a:r>
              <a:rPr dirty="0"/>
              <a:t>Technical Deep Dive</a:t>
            </a:r>
            <a:r>
              <a:rPr lang="en-US" dirty="0"/>
              <a:t> and Special Cases</a:t>
            </a:r>
            <a:endParaRPr dirty="0"/>
          </a:p>
          <a:p>
            <a:pPr marL="742950" lvl="1" indent="-285750">
              <a:defRPr sz="1800"/>
            </a:pPr>
            <a:r>
              <a:rPr dirty="0"/>
              <a:t>Code Walkthrough</a:t>
            </a:r>
            <a:r>
              <a:rPr lang="en-US" dirty="0"/>
              <a:t>s</a:t>
            </a:r>
          </a:p>
          <a:p>
            <a:pPr marL="311150" indent="-285750">
              <a:defRPr sz="1800"/>
            </a:pPr>
            <a:r>
              <a:rPr lang="en-US" dirty="0"/>
              <a:t>Q&amp;A</a:t>
            </a:r>
            <a:endParaRPr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xfrm>
            <a:off x="646111" y="452717"/>
            <a:ext cx="9404723" cy="1400532"/>
          </a:xfrm>
          <a:prstGeom prst="rect">
            <a:avLst/>
          </a:prstGeom>
        </p:spPr>
        <p:txBody>
          <a:bodyPr/>
          <a:lstStyle/>
          <a:p>
            <a:r>
              <a:t>More Human Than Human</a:t>
            </a:r>
          </a:p>
        </p:txBody>
      </p:sp>
      <p:sp>
        <p:nvSpPr>
          <p:cNvPr id="364" name="Shape 364"/>
          <p:cNvSpPr>
            <a:spLocks noGrp="1"/>
          </p:cNvSpPr>
          <p:nvPr>
            <p:ph type="body" idx="1"/>
          </p:nvPr>
        </p:nvSpPr>
        <p:spPr>
          <a:xfrm>
            <a:off x="1103311" y="1411705"/>
            <a:ext cx="9699808" cy="4836694"/>
          </a:xfrm>
          <a:prstGeom prst="rect">
            <a:avLst/>
          </a:prstGeom>
        </p:spPr>
        <p:txBody>
          <a:bodyPr/>
          <a:lstStyle/>
          <a:p>
            <a:r>
              <a:rPr lang="en-US" dirty="0"/>
              <a:t>Like brains, NNs are:</a:t>
            </a:r>
          </a:p>
          <a:p>
            <a:pPr lvl="1"/>
            <a:r>
              <a:rPr lang="en-US" dirty="0"/>
              <a:t>Pattern recognition functions - prediction, classification, generation</a:t>
            </a:r>
          </a:p>
          <a:p>
            <a:pPr lvl="1"/>
            <a:r>
              <a:rPr lang="en-US" dirty="0"/>
              <a:t>Error minimizing (learning)</a:t>
            </a:r>
          </a:p>
          <a:p>
            <a:pPr lvl="1"/>
            <a:r>
              <a:rPr lang="en-US" dirty="0"/>
              <a:t>General frameworks which can express anything</a:t>
            </a:r>
          </a:p>
          <a:p>
            <a:r>
              <a:rPr lang="en-US" dirty="0"/>
              <a:t>NNs are b</a:t>
            </a:r>
            <a:r>
              <a:rPr dirty="0"/>
              <a:t>iological emulation, not mathematical formula/model</a:t>
            </a:r>
          </a:p>
          <a:p>
            <a:pPr marL="742950" lvl="1" indent="-285750">
              <a:defRPr sz="1800"/>
            </a:pPr>
            <a:r>
              <a:rPr dirty="0"/>
              <a:t>Neurons</a:t>
            </a:r>
          </a:p>
          <a:p>
            <a:pPr marL="742950" lvl="1" indent="-285750">
              <a:defRPr sz="1800"/>
            </a:pPr>
            <a:r>
              <a:rPr dirty="0"/>
              <a:t>Layers</a:t>
            </a:r>
          </a:p>
        </p:txBody>
      </p:sp>
      <p:sp>
        <p:nvSpPr>
          <p:cNvPr id="365" name="Shape 365"/>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pic>
        <p:nvPicPr>
          <p:cNvPr id="366" name="image20.png"/>
          <p:cNvPicPr>
            <a:picLocks noChangeAspect="1"/>
          </p:cNvPicPr>
          <p:nvPr/>
        </p:nvPicPr>
        <p:blipFill rotWithShape="1">
          <a:blip r:embed="rId2">
            <a:extLst/>
          </a:blip>
          <a:srcRect l="-3014" r="44691"/>
          <a:stretch/>
        </p:blipFill>
        <p:spPr>
          <a:xfrm>
            <a:off x="3248962" y="3582946"/>
            <a:ext cx="2751221" cy="3074255"/>
          </a:xfrm>
          <a:prstGeom prst="rect">
            <a:avLst/>
          </a:prstGeom>
          <a:ln w="12700">
            <a:miter lim="400000"/>
          </a:ln>
        </p:spPr>
      </p:pic>
      <p:pic>
        <p:nvPicPr>
          <p:cNvPr id="367" name="image21.jpg"/>
          <p:cNvPicPr>
            <a:picLocks noChangeAspect="1"/>
          </p:cNvPicPr>
          <p:nvPr/>
        </p:nvPicPr>
        <p:blipFill>
          <a:blip r:embed="rId3">
            <a:extLst/>
          </a:blip>
          <a:stretch>
            <a:fillRect/>
          </a:stretch>
        </p:blipFill>
        <p:spPr>
          <a:xfrm>
            <a:off x="6397243" y="3848736"/>
            <a:ext cx="3810001" cy="1809751"/>
          </a:xfrm>
          <a:prstGeom prst="rect">
            <a:avLst/>
          </a:prstGeom>
          <a:ln w="12700">
            <a:miter lim="400000"/>
          </a:ln>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p:cNvSpPr>
          <p:nvPr>
            <p:ph type="title"/>
          </p:nvPr>
        </p:nvSpPr>
        <p:spPr>
          <a:xfrm>
            <a:off x="646111" y="452717"/>
            <a:ext cx="9404723" cy="1400532"/>
          </a:xfrm>
          <a:prstGeom prst="rect">
            <a:avLst/>
          </a:prstGeom>
        </p:spPr>
        <p:txBody>
          <a:bodyPr/>
          <a:lstStyle/>
          <a:p>
            <a:r>
              <a:t>Hidden Layers &amp; ‘Deep’ Learning</a:t>
            </a:r>
          </a:p>
        </p:txBody>
      </p:sp>
      <p:sp>
        <p:nvSpPr>
          <p:cNvPr id="370" name="Shape 370"/>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pic>
        <p:nvPicPr>
          <p:cNvPr id="374" name="image23.png"/>
          <p:cNvPicPr>
            <a:picLocks noChangeAspect="1"/>
          </p:cNvPicPr>
          <p:nvPr/>
        </p:nvPicPr>
        <p:blipFill>
          <a:blip r:embed="rId2">
            <a:extLst/>
          </a:blip>
          <a:stretch>
            <a:fillRect/>
          </a:stretch>
        </p:blipFill>
        <p:spPr>
          <a:xfrm>
            <a:off x="6418597" y="1496494"/>
            <a:ext cx="4931274" cy="4409968"/>
          </a:xfrm>
          <a:prstGeom prst="rect">
            <a:avLst/>
          </a:prstGeom>
          <a:ln w="12700">
            <a:miter lim="400000"/>
          </a:ln>
        </p:spPr>
      </p:pic>
      <p:pic>
        <p:nvPicPr>
          <p:cNvPr id="8" name="image21.jpg">
            <a:extLst>
              <a:ext uri="{FF2B5EF4-FFF2-40B4-BE49-F238E27FC236}">
                <a16:creationId xmlns:a16="http://schemas.microsoft.com/office/drawing/2014/main" id="{67AC19EE-584A-4125-9DA9-292D77F0865D}"/>
              </a:ext>
            </a:extLst>
          </p:cNvPr>
          <p:cNvPicPr>
            <a:picLocks noChangeAspect="1"/>
          </p:cNvPicPr>
          <p:nvPr/>
        </p:nvPicPr>
        <p:blipFill>
          <a:blip r:embed="rId3">
            <a:extLst/>
          </a:blip>
          <a:stretch>
            <a:fillRect/>
          </a:stretch>
        </p:blipFill>
        <p:spPr>
          <a:xfrm>
            <a:off x="646111" y="2485603"/>
            <a:ext cx="5119470" cy="2431749"/>
          </a:xfrm>
          <a:prstGeom prst="rect">
            <a:avLst/>
          </a:prstGeom>
          <a:ln w="12700">
            <a:miter lim="400000"/>
          </a:ln>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p:cNvSpPr>
          <p:nvPr>
            <p:ph type="title"/>
          </p:nvPr>
        </p:nvSpPr>
        <p:spPr>
          <a:xfrm>
            <a:off x="646111" y="452717"/>
            <a:ext cx="9404723" cy="1400532"/>
          </a:xfrm>
          <a:prstGeom prst="rect">
            <a:avLst/>
          </a:prstGeom>
        </p:spPr>
        <p:txBody>
          <a:bodyPr/>
          <a:lstStyle/>
          <a:p>
            <a:r>
              <a:t>The Whole &gt; Sum of Parts</a:t>
            </a:r>
          </a:p>
        </p:txBody>
      </p:sp>
      <p:sp>
        <p:nvSpPr>
          <p:cNvPr id="377" name="Shape 377"/>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pic>
        <p:nvPicPr>
          <p:cNvPr id="378" name="media1.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3638329" y="1253763"/>
            <a:ext cx="4995643" cy="5253484"/>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00" fill="hold"/>
                                        <p:tgtEl>
                                          <p:spTgt spid="378"/>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37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78"/>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p:cNvSpPr>
          <p:nvPr>
            <p:ph type="title"/>
          </p:nvPr>
        </p:nvSpPr>
        <p:spPr>
          <a:xfrm>
            <a:off x="646111" y="452717"/>
            <a:ext cx="9685666" cy="1400532"/>
          </a:xfrm>
          <a:prstGeom prst="rect">
            <a:avLst/>
          </a:prstGeom>
        </p:spPr>
        <p:txBody>
          <a:bodyPr/>
          <a:lstStyle/>
          <a:p>
            <a:r>
              <a:rPr dirty="0"/>
              <a:t>Deeper Dive – </a:t>
            </a:r>
            <a:r>
              <a:rPr lang="en-US" dirty="0"/>
              <a:t>Basic Neural Networks</a:t>
            </a:r>
            <a:endParaRPr dirty="0"/>
          </a:p>
        </p:txBody>
      </p:sp>
      <p:sp>
        <p:nvSpPr>
          <p:cNvPr id="381" name="Shape 381"/>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pic>
        <p:nvPicPr>
          <p:cNvPr id="3" name="Picture 2">
            <a:extLst>
              <a:ext uri="{FF2B5EF4-FFF2-40B4-BE49-F238E27FC236}">
                <a16:creationId xmlns:a16="http://schemas.microsoft.com/office/drawing/2014/main" id="{D80CAB3A-CCE1-4A0C-A063-453C9821A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979" y="2153653"/>
            <a:ext cx="5334000" cy="3352800"/>
          </a:xfrm>
          <a:prstGeom prst="rect">
            <a:avLst/>
          </a:prstGeom>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p:cNvSpPr>
          <p:nvPr>
            <p:ph type="title"/>
          </p:nvPr>
        </p:nvSpPr>
        <p:spPr>
          <a:xfrm>
            <a:off x="646111" y="452717"/>
            <a:ext cx="9404723" cy="1400532"/>
          </a:xfrm>
          <a:prstGeom prst="rect">
            <a:avLst/>
          </a:prstGeom>
        </p:spPr>
        <p:txBody>
          <a:bodyPr/>
          <a:lstStyle/>
          <a:p>
            <a:r>
              <a:rPr dirty="0"/>
              <a:t>Deeper Dive – </a:t>
            </a:r>
            <a:r>
              <a:rPr dirty="0" err="1"/>
              <a:t>Perceptrons</a:t>
            </a:r>
            <a:endParaRPr dirty="0"/>
          </a:p>
        </p:txBody>
      </p:sp>
      <p:sp>
        <p:nvSpPr>
          <p:cNvPr id="381" name="Shape 381"/>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grpSp>
        <p:nvGrpSpPr>
          <p:cNvPr id="384" name="Group 384"/>
          <p:cNvGrpSpPr/>
          <p:nvPr/>
        </p:nvGrpSpPr>
        <p:grpSpPr>
          <a:xfrm>
            <a:off x="986176" y="2629323"/>
            <a:ext cx="3099880" cy="1650447"/>
            <a:chOff x="0" y="0"/>
            <a:chExt cx="3099879" cy="1650445"/>
          </a:xfrm>
        </p:grpSpPr>
        <p:sp>
          <p:nvSpPr>
            <p:cNvPr id="382" name="Shape 382"/>
            <p:cNvSpPr/>
            <p:nvPr/>
          </p:nvSpPr>
          <p:spPr>
            <a:xfrm>
              <a:off x="0" y="0"/>
              <a:ext cx="3099880" cy="1650446"/>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383" name="image25.png"/>
            <p:cNvPicPr>
              <a:picLocks noChangeAspect="1"/>
            </p:cNvPicPr>
            <p:nvPr/>
          </p:nvPicPr>
          <p:blipFill>
            <a:blip r:embed="rId2">
              <a:extLst/>
            </a:blip>
            <a:stretch>
              <a:fillRect/>
            </a:stretch>
          </p:blipFill>
          <p:spPr>
            <a:xfrm>
              <a:off x="0" y="0"/>
              <a:ext cx="3099880" cy="1650446"/>
            </a:xfrm>
            <a:prstGeom prst="rect">
              <a:avLst/>
            </a:prstGeom>
            <a:ln w="12700" cap="flat">
              <a:noFill/>
              <a:miter lim="400000"/>
            </a:ln>
            <a:effectLst/>
          </p:spPr>
        </p:pic>
      </p:grpSp>
      <p:pic>
        <p:nvPicPr>
          <p:cNvPr id="385" name="image26.gif"/>
          <p:cNvPicPr>
            <a:picLocks/>
          </p:cNvPicPr>
          <p:nvPr/>
        </p:nvPicPr>
        <p:blipFill>
          <a:blip r:embed="rId3">
            <a:extLst/>
          </a:blip>
          <a:stretch>
            <a:fillRect/>
          </a:stretch>
        </p:blipFill>
        <p:spPr>
          <a:xfrm>
            <a:off x="5029822" y="4072378"/>
            <a:ext cx="5815868" cy="2545238"/>
          </a:xfrm>
          <a:prstGeom prst="rect">
            <a:avLst/>
          </a:prstGeom>
          <a:ln w="12700">
            <a:miter lim="400000"/>
          </a:ln>
        </p:spPr>
      </p:pic>
      <p:pic>
        <p:nvPicPr>
          <p:cNvPr id="386" name="image27.gif"/>
          <p:cNvPicPr>
            <a:picLocks/>
          </p:cNvPicPr>
          <p:nvPr/>
        </p:nvPicPr>
        <p:blipFill>
          <a:blip r:embed="rId4">
            <a:extLst/>
          </a:blip>
          <a:stretch>
            <a:fillRect/>
          </a:stretch>
        </p:blipFill>
        <p:spPr>
          <a:xfrm>
            <a:off x="5033029" y="1310024"/>
            <a:ext cx="5807797" cy="2541706"/>
          </a:xfrm>
          <a:prstGeom prst="rect">
            <a:avLst/>
          </a:prstGeom>
          <a:ln w="12700">
            <a:miter lim="400000"/>
          </a:ln>
        </p:spPr>
      </p:pic>
    </p:spTree>
    <p:extLst>
      <p:ext uri="{BB962C8B-B14F-4D97-AF65-F5344CB8AC3E}">
        <p14:creationId xmlns:p14="http://schemas.microsoft.com/office/powerpoint/2010/main" val="1681530092"/>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title"/>
          </p:nvPr>
        </p:nvSpPr>
        <p:spPr>
          <a:xfrm>
            <a:off x="646111" y="452717"/>
            <a:ext cx="9404723" cy="1400532"/>
          </a:xfrm>
          <a:prstGeom prst="rect">
            <a:avLst/>
          </a:prstGeom>
        </p:spPr>
        <p:txBody>
          <a:bodyPr/>
          <a:lstStyle/>
          <a:p>
            <a:r>
              <a:rPr lang="en-US" dirty="0"/>
              <a:t>Deeper Dive - </a:t>
            </a:r>
            <a:r>
              <a:rPr dirty="0"/>
              <a:t>Special Case</a:t>
            </a:r>
            <a:r>
              <a:rPr lang="en-US" dirty="0"/>
              <a:t>s</a:t>
            </a:r>
            <a:endParaRPr dirty="0"/>
          </a:p>
        </p:txBody>
      </p:sp>
      <p:sp>
        <p:nvSpPr>
          <p:cNvPr id="389" name="Shape 389"/>
          <p:cNvSpPr>
            <a:spLocks noGrp="1"/>
          </p:cNvSpPr>
          <p:nvPr>
            <p:ph type="body" sz="quarter" idx="1"/>
          </p:nvPr>
        </p:nvSpPr>
        <p:spPr>
          <a:xfrm>
            <a:off x="1103313" y="1904999"/>
            <a:ext cx="4396338" cy="576264"/>
          </a:xfrm>
          <a:prstGeom prst="rect">
            <a:avLst/>
          </a:prstGeom>
        </p:spPr>
        <p:txBody>
          <a:bodyPr/>
          <a:lstStyle/>
          <a:p>
            <a:r>
              <a:t>Convolutional</a:t>
            </a:r>
          </a:p>
        </p:txBody>
      </p:sp>
      <p:sp>
        <p:nvSpPr>
          <p:cNvPr id="390" name="Shape 390"/>
          <p:cNvSpPr/>
          <p:nvPr/>
        </p:nvSpPr>
        <p:spPr>
          <a:xfrm>
            <a:off x="1103312" y="2514600"/>
            <a:ext cx="4396340" cy="242824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marL="342900" indent="-342900">
              <a:spcBef>
                <a:spcPts val="1000"/>
              </a:spcBef>
              <a:buClr>
                <a:srgbClr val="8AD0D6"/>
              </a:buClr>
              <a:buSzPct val="80000"/>
              <a:buFont typeface="Wingdings 3"/>
              <a:buChar char=""/>
              <a:defRPr>
                <a:solidFill>
                  <a:srgbClr val="FFFFFF"/>
                </a:solidFill>
              </a:defRPr>
            </a:pPr>
            <a:r>
              <a:rPr dirty="0"/>
              <a:t>Used for image recognition</a:t>
            </a:r>
          </a:p>
          <a:p>
            <a:pPr marL="342900" indent="-342900">
              <a:spcBef>
                <a:spcPts val="1000"/>
              </a:spcBef>
              <a:buClr>
                <a:srgbClr val="8AD0D6"/>
              </a:buClr>
              <a:buSzPct val="80000"/>
              <a:buFont typeface="Wingdings 3"/>
              <a:buChar char=""/>
              <a:defRPr>
                <a:solidFill>
                  <a:srgbClr val="FFFFFF"/>
                </a:solidFill>
              </a:defRPr>
            </a:pPr>
            <a:r>
              <a:rPr dirty="0"/>
              <a:t>Uses overlapping data to find abstracted ‘features’ </a:t>
            </a:r>
            <a:r>
              <a:rPr dirty="0" err="1"/>
              <a:t>ie</a:t>
            </a:r>
            <a:r>
              <a:rPr dirty="0"/>
              <a:t>… a nose, a stop sign, a dog, etc.</a:t>
            </a:r>
          </a:p>
          <a:p>
            <a:pPr marL="342900" indent="-342900">
              <a:spcBef>
                <a:spcPts val="1000"/>
              </a:spcBef>
              <a:buClr>
                <a:srgbClr val="8AD0D6"/>
              </a:buClr>
              <a:buSzPct val="80000"/>
              <a:buFont typeface="Wingdings 3"/>
              <a:buChar char=""/>
              <a:defRPr>
                <a:solidFill>
                  <a:srgbClr val="FFFFFF"/>
                </a:solidFill>
              </a:defRPr>
            </a:pPr>
            <a:r>
              <a:rPr dirty="0"/>
              <a:t>Pattern recognition</a:t>
            </a:r>
            <a:r>
              <a:rPr lang="en-US" dirty="0"/>
              <a:t> independent of setting</a:t>
            </a:r>
            <a:endParaRPr dirty="0"/>
          </a:p>
        </p:txBody>
      </p:sp>
      <p:sp>
        <p:nvSpPr>
          <p:cNvPr id="391" name="Shape 391"/>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buClrTx/>
              <a:buSzTx/>
              <a:buFontTx/>
              <a:buNone/>
              <a:defRPr sz="2400">
                <a:solidFill>
                  <a:srgbClr val="8AD0D6"/>
                </a:solidFill>
              </a:defRPr>
            </a:lvl1pPr>
          </a:lstStyle>
          <a:p>
            <a:r>
              <a:t>Recurrent</a:t>
            </a:r>
          </a:p>
        </p:txBody>
      </p:sp>
      <p:sp>
        <p:nvSpPr>
          <p:cNvPr id="392" name="Shape 392"/>
          <p:cNvSpPr/>
          <p:nvPr/>
        </p:nvSpPr>
        <p:spPr>
          <a:xfrm>
            <a:off x="5654495" y="2514600"/>
            <a:ext cx="4396340" cy="31482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marL="342900" indent="-342900">
              <a:spcBef>
                <a:spcPts val="1000"/>
              </a:spcBef>
              <a:buClr>
                <a:srgbClr val="8AD0D6"/>
              </a:buClr>
              <a:buSzPct val="80000"/>
              <a:buFont typeface="Wingdings 3"/>
              <a:buChar char=""/>
              <a:defRPr>
                <a:solidFill>
                  <a:srgbClr val="FFFFFF"/>
                </a:solidFill>
              </a:defRPr>
            </a:pPr>
            <a:r>
              <a:rPr dirty="0"/>
              <a:t>Used for time series and heavily in Natural Language Processing (NLP)</a:t>
            </a:r>
          </a:p>
          <a:p>
            <a:pPr marL="342900" indent="-342900">
              <a:spcBef>
                <a:spcPts val="1000"/>
              </a:spcBef>
              <a:buClr>
                <a:srgbClr val="8AD0D6"/>
              </a:buClr>
              <a:buSzPct val="80000"/>
              <a:buFont typeface="Wingdings 3"/>
              <a:buChar char=""/>
              <a:defRPr>
                <a:solidFill>
                  <a:srgbClr val="FFFFFF"/>
                </a:solidFill>
              </a:defRPr>
            </a:pPr>
            <a:r>
              <a:rPr dirty="0"/>
              <a:t>Same layer nodes interconnected</a:t>
            </a:r>
            <a:r>
              <a:rPr lang="en-US" dirty="0"/>
              <a:t> so</a:t>
            </a:r>
            <a:r>
              <a:rPr dirty="0"/>
              <a:t> they are contextually dependent</a:t>
            </a:r>
            <a:endParaRPr lang="en-US" dirty="0"/>
          </a:p>
          <a:p>
            <a:pPr marL="342900" indent="-342900">
              <a:spcBef>
                <a:spcPts val="1000"/>
              </a:spcBef>
              <a:buClr>
                <a:srgbClr val="8AD0D6"/>
              </a:buClr>
              <a:buSzPct val="80000"/>
              <a:buFont typeface="Wingdings 3"/>
              <a:buChar char=""/>
              <a:defRPr>
                <a:solidFill>
                  <a:srgbClr val="FFFFFF"/>
                </a:solidFill>
              </a:defRPr>
            </a:pPr>
            <a:r>
              <a:rPr lang="en-US" dirty="0"/>
              <a:t>‘Remember’ outputs and inputs of neighboring neurons</a:t>
            </a:r>
            <a:endParaRPr dirty="0"/>
          </a:p>
        </p:txBody>
      </p:sp>
      <p:sp>
        <p:nvSpPr>
          <p:cNvPr id="393" name="Shape 393"/>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p:cNvSpPr>
          <p:nvPr>
            <p:ph type="title"/>
          </p:nvPr>
        </p:nvSpPr>
        <p:spPr>
          <a:xfrm>
            <a:off x="646111" y="452717"/>
            <a:ext cx="9404723" cy="1400532"/>
          </a:xfrm>
          <a:prstGeom prst="rect">
            <a:avLst/>
          </a:prstGeom>
        </p:spPr>
        <p:txBody>
          <a:bodyPr/>
          <a:lstStyle/>
          <a:p>
            <a:r>
              <a:t>Special Case - Convolutional</a:t>
            </a:r>
          </a:p>
        </p:txBody>
      </p:sp>
      <p:sp>
        <p:nvSpPr>
          <p:cNvPr id="396" name="Shape 396"/>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pic>
        <p:nvPicPr>
          <p:cNvPr id="397" name="image28.jpg"/>
          <p:cNvPicPr>
            <a:picLocks noChangeAspect="1"/>
          </p:cNvPicPr>
          <p:nvPr/>
        </p:nvPicPr>
        <p:blipFill>
          <a:blip r:embed="rId2">
            <a:extLst/>
          </a:blip>
          <a:stretch>
            <a:fillRect/>
          </a:stretch>
        </p:blipFill>
        <p:spPr>
          <a:xfrm>
            <a:off x="2136743" y="1570626"/>
            <a:ext cx="8195035" cy="4347923"/>
          </a:xfrm>
          <a:prstGeom prst="rect">
            <a:avLst/>
          </a:prstGeom>
          <a:ln w="12700">
            <a:miter lim="400000"/>
          </a:ln>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p:cNvSpPr>
          <p:nvPr>
            <p:ph type="title"/>
          </p:nvPr>
        </p:nvSpPr>
        <p:spPr>
          <a:xfrm>
            <a:off x="646111" y="452717"/>
            <a:ext cx="9404723" cy="1400532"/>
          </a:xfrm>
          <a:prstGeom prst="rect">
            <a:avLst/>
          </a:prstGeom>
        </p:spPr>
        <p:txBody>
          <a:bodyPr/>
          <a:lstStyle/>
          <a:p>
            <a:r>
              <a:t>Special Case - Convolutional</a:t>
            </a:r>
          </a:p>
        </p:txBody>
      </p:sp>
      <p:sp>
        <p:nvSpPr>
          <p:cNvPr id="400" name="Shape 400"/>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pic>
        <p:nvPicPr>
          <p:cNvPr id="401" name="media2.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211718" y="1232726"/>
            <a:ext cx="10204142" cy="5385076"/>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0" fill="hold"/>
                                        <p:tgtEl>
                                          <p:spTgt spid="401"/>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40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01"/>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a:spLocks noGrp="1"/>
          </p:cNvSpPr>
          <p:nvPr>
            <p:ph type="title"/>
          </p:nvPr>
        </p:nvSpPr>
        <p:spPr>
          <a:xfrm>
            <a:off x="646111" y="452717"/>
            <a:ext cx="9404723" cy="1400532"/>
          </a:xfrm>
          <a:prstGeom prst="rect">
            <a:avLst/>
          </a:prstGeom>
        </p:spPr>
        <p:txBody>
          <a:bodyPr/>
          <a:lstStyle/>
          <a:p>
            <a:r>
              <a:t>Special Case - Recurrent</a:t>
            </a:r>
          </a:p>
        </p:txBody>
      </p:sp>
      <p:sp>
        <p:nvSpPr>
          <p:cNvPr id="404" name="Shape 404"/>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pic>
        <p:nvPicPr>
          <p:cNvPr id="405" name="image30.jpg"/>
          <p:cNvPicPr>
            <a:picLocks noChangeAspect="1"/>
          </p:cNvPicPr>
          <p:nvPr/>
        </p:nvPicPr>
        <p:blipFill>
          <a:blip r:embed="rId2">
            <a:extLst/>
          </a:blip>
          <a:stretch>
            <a:fillRect/>
          </a:stretch>
        </p:blipFill>
        <p:spPr>
          <a:xfrm>
            <a:off x="2982110" y="1938089"/>
            <a:ext cx="6076951" cy="3419476"/>
          </a:xfrm>
          <a:prstGeom prst="rect">
            <a:avLst/>
          </a:prstGeom>
          <a:ln w="12700">
            <a:miter lim="400000"/>
          </a:ln>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p:cNvSpPr>
          <p:nvPr>
            <p:ph type="title"/>
          </p:nvPr>
        </p:nvSpPr>
        <p:spPr>
          <a:xfrm>
            <a:off x="646111" y="452717"/>
            <a:ext cx="9404723" cy="1400532"/>
          </a:xfrm>
          <a:prstGeom prst="rect">
            <a:avLst/>
          </a:prstGeom>
        </p:spPr>
        <p:txBody>
          <a:bodyPr/>
          <a:lstStyle/>
          <a:p>
            <a:r>
              <a:t>Summary: What?</a:t>
            </a:r>
          </a:p>
        </p:txBody>
      </p:sp>
      <p:sp>
        <p:nvSpPr>
          <p:cNvPr id="408" name="Shape 408"/>
          <p:cNvSpPr>
            <a:spLocks noGrp="1"/>
          </p:cNvSpPr>
          <p:nvPr>
            <p:ph type="body" idx="1"/>
          </p:nvPr>
        </p:nvSpPr>
        <p:spPr>
          <a:xfrm>
            <a:off x="198338" y="2005783"/>
            <a:ext cx="10661340" cy="4195483"/>
          </a:xfrm>
          <a:prstGeom prst="rect">
            <a:avLst/>
          </a:prstGeom>
        </p:spPr>
        <p:txBody>
          <a:bodyPr/>
          <a:lstStyle/>
          <a:p>
            <a:r>
              <a:rPr dirty="0"/>
              <a:t>High Level</a:t>
            </a:r>
          </a:p>
          <a:p>
            <a:pPr marL="742950" lvl="1" indent="-285750">
              <a:defRPr sz="1800"/>
            </a:pPr>
            <a:r>
              <a:rPr dirty="0"/>
              <a:t>‘Ground up’ emulation of the human brain</a:t>
            </a:r>
          </a:p>
          <a:p>
            <a:pPr marL="742950" lvl="1" indent="-285750">
              <a:defRPr sz="1800"/>
            </a:pPr>
            <a:r>
              <a:rPr dirty="0"/>
              <a:t>Can be used predict, categorize, or generate</a:t>
            </a:r>
          </a:p>
          <a:p>
            <a:pPr marL="742950" lvl="1" indent="-285750">
              <a:defRPr sz="1800"/>
            </a:pPr>
            <a:r>
              <a:rPr dirty="0"/>
              <a:t>If it can be quantified, a neural net can be used – but not always best choice</a:t>
            </a:r>
          </a:p>
          <a:p>
            <a:r>
              <a:rPr dirty="0"/>
              <a:t>Deeper Dive</a:t>
            </a:r>
          </a:p>
          <a:p>
            <a:pPr marL="742950" lvl="1" indent="-285750">
              <a:defRPr sz="1800"/>
            </a:pPr>
            <a:r>
              <a:rPr dirty="0"/>
              <a:t>Each ‘neuron’ can thought of as a voter whose weighted votes generate an output</a:t>
            </a:r>
          </a:p>
          <a:p>
            <a:pPr marL="742950" lvl="1" indent="-285750">
              <a:defRPr sz="1800"/>
            </a:pPr>
            <a:r>
              <a:rPr dirty="0"/>
              <a:t>Convolutional NN are used for image recognition</a:t>
            </a:r>
          </a:p>
          <a:p>
            <a:pPr marL="742950" lvl="1" indent="-285750">
              <a:defRPr sz="1800"/>
            </a:pPr>
            <a:r>
              <a:rPr dirty="0"/>
              <a:t>Recurrent NN are used in NLP and time series prediction</a:t>
            </a:r>
          </a:p>
          <a:p>
            <a:pPr marL="742950" lvl="1" indent="-285750">
              <a:defRPr sz="1800"/>
            </a:pPr>
            <a:r>
              <a:rPr dirty="0"/>
              <a:t>Many other special sub-cases exist (or are being developed)</a:t>
            </a:r>
          </a:p>
          <a:p>
            <a:r>
              <a:rPr dirty="0"/>
              <a:t>Questions at this point?</a:t>
            </a:r>
          </a:p>
        </p:txBody>
      </p:sp>
      <p:sp>
        <p:nvSpPr>
          <p:cNvPr id="409" name="Shape 409"/>
          <p:cNvSpPr/>
          <p:nvPr/>
        </p:nvSpPr>
        <p:spPr>
          <a:xfrm>
            <a:off x="10331777" y="337909"/>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What?</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p:cNvSpPr>
          <p:nvPr>
            <p:ph type="title"/>
          </p:nvPr>
        </p:nvSpPr>
        <p:spPr>
          <a:xfrm>
            <a:off x="646111" y="452717"/>
            <a:ext cx="9404723" cy="1400532"/>
          </a:xfrm>
          <a:prstGeom prst="rect">
            <a:avLst/>
          </a:prstGeom>
        </p:spPr>
        <p:txBody>
          <a:bodyPr/>
          <a:lstStyle/>
          <a:p>
            <a:r>
              <a:rPr dirty="0"/>
              <a:t>About </a:t>
            </a:r>
            <a:r>
              <a:rPr lang="en-US" dirty="0"/>
              <a:t>Reboot.ai</a:t>
            </a:r>
            <a:endParaRPr dirty="0"/>
          </a:p>
        </p:txBody>
      </p:sp>
      <p:sp>
        <p:nvSpPr>
          <p:cNvPr id="297" name="Shape 297"/>
          <p:cNvSpPr>
            <a:spLocks noGrp="1"/>
          </p:cNvSpPr>
          <p:nvPr>
            <p:ph type="body" idx="1"/>
          </p:nvPr>
        </p:nvSpPr>
        <p:spPr>
          <a:xfrm>
            <a:off x="1103311" y="1475874"/>
            <a:ext cx="9728088" cy="4772525"/>
          </a:xfrm>
          <a:prstGeom prst="rect">
            <a:avLst/>
          </a:prstGeom>
        </p:spPr>
        <p:txBody>
          <a:bodyPr>
            <a:normAutofit fontScale="92500" lnSpcReduction="20000"/>
          </a:bodyPr>
          <a:lstStyle/>
          <a:p>
            <a:pPr>
              <a:lnSpc>
                <a:spcPct val="80000"/>
              </a:lnSpc>
              <a:defRPr sz="1800"/>
            </a:pPr>
            <a:r>
              <a:rPr lang="en-US" dirty="0"/>
              <a:t>Matt O’Connor</a:t>
            </a:r>
          </a:p>
          <a:p>
            <a:pPr lvl="1">
              <a:lnSpc>
                <a:spcPct val="80000"/>
              </a:lnSpc>
              <a:defRPr sz="1800"/>
            </a:pPr>
            <a:r>
              <a:rPr lang="en-US" dirty="0"/>
              <a:t>BBA Finance</a:t>
            </a:r>
          </a:p>
          <a:p>
            <a:pPr lvl="1">
              <a:lnSpc>
                <a:spcPct val="80000"/>
              </a:lnSpc>
              <a:defRPr sz="1800"/>
            </a:pPr>
            <a:r>
              <a:rPr lang="en-US" dirty="0"/>
              <a:t>Previous: Lead Trader Algorithmic Desk - Macro Hedge Fund</a:t>
            </a:r>
          </a:p>
          <a:p>
            <a:pPr lvl="1">
              <a:lnSpc>
                <a:spcPct val="80000"/>
              </a:lnSpc>
              <a:defRPr sz="1800"/>
            </a:pPr>
            <a:r>
              <a:rPr lang="en-US" dirty="0"/>
              <a:t>Current: Full stack developer and professional Scrum Master (PSM I)</a:t>
            </a:r>
          </a:p>
          <a:p>
            <a:pPr lvl="1">
              <a:lnSpc>
                <a:spcPct val="80000"/>
              </a:lnSpc>
              <a:defRPr sz="1800"/>
            </a:pPr>
            <a:r>
              <a:rPr lang="en-US" dirty="0"/>
              <a:t>Avid futurist –social ramifications of AI &amp; blockchain</a:t>
            </a:r>
          </a:p>
          <a:p>
            <a:pPr lvl="1">
              <a:lnSpc>
                <a:spcPct val="80000"/>
              </a:lnSpc>
              <a:defRPr sz="1800"/>
            </a:pPr>
            <a:endParaRPr lang="en-US" dirty="0"/>
          </a:p>
          <a:p>
            <a:pPr>
              <a:lnSpc>
                <a:spcPct val="80000"/>
              </a:lnSpc>
              <a:defRPr sz="1800"/>
            </a:pPr>
            <a:r>
              <a:rPr lang="en-US" dirty="0"/>
              <a:t>Dhruv </a:t>
            </a:r>
            <a:r>
              <a:rPr lang="en-US" dirty="0" err="1"/>
              <a:t>Sahi</a:t>
            </a:r>
            <a:endParaRPr lang="en-US" dirty="0"/>
          </a:p>
          <a:p>
            <a:pPr lvl="1">
              <a:lnSpc>
                <a:spcPct val="80000"/>
              </a:lnSpc>
              <a:defRPr sz="1800"/>
            </a:pPr>
            <a:r>
              <a:rPr lang="en-US" dirty="0"/>
              <a:t>BA Mathematics and Economics</a:t>
            </a:r>
          </a:p>
          <a:p>
            <a:pPr lvl="1">
              <a:lnSpc>
                <a:spcPct val="80000"/>
              </a:lnSpc>
              <a:defRPr sz="1800"/>
            </a:pPr>
            <a:r>
              <a:rPr lang="en-US" dirty="0"/>
              <a:t>Previous: Data Science Chief – Smart Cities Startup</a:t>
            </a:r>
          </a:p>
          <a:p>
            <a:pPr lvl="1">
              <a:lnSpc>
                <a:spcPct val="80000"/>
              </a:lnSpc>
              <a:defRPr sz="1800"/>
            </a:pPr>
            <a:r>
              <a:rPr lang="en-US" dirty="0"/>
              <a:t>Current: Business Intelligence Analyst – eCommerce - Grana</a:t>
            </a:r>
          </a:p>
          <a:p>
            <a:pPr lvl="1">
              <a:lnSpc>
                <a:spcPct val="80000"/>
              </a:lnSpc>
              <a:defRPr sz="1800"/>
            </a:pPr>
            <a:r>
              <a:rPr lang="en-US" dirty="0"/>
              <a:t> AI, IoT, and smart cities enthusiast</a:t>
            </a:r>
          </a:p>
          <a:p>
            <a:pPr lvl="1">
              <a:lnSpc>
                <a:spcPct val="80000"/>
              </a:lnSpc>
              <a:defRPr sz="1800"/>
            </a:pPr>
            <a:endParaRPr lang="en-US" dirty="0"/>
          </a:p>
          <a:p>
            <a:pPr>
              <a:lnSpc>
                <a:spcPct val="80000"/>
              </a:lnSpc>
              <a:defRPr sz="1800"/>
            </a:pPr>
            <a:r>
              <a:rPr lang="en-US" dirty="0"/>
              <a:t>Reboot.ai</a:t>
            </a:r>
          </a:p>
          <a:p>
            <a:pPr marL="742950" lvl="1" indent="-285750">
              <a:lnSpc>
                <a:spcPct val="80000"/>
              </a:lnSpc>
              <a:defRPr sz="1600"/>
            </a:pPr>
            <a:r>
              <a:rPr lang="en-US" dirty="0"/>
              <a:t>Hong Kong’s only dedicated machine learning and AI training provider</a:t>
            </a:r>
          </a:p>
          <a:p>
            <a:pPr marL="742950" lvl="1" indent="-285750">
              <a:lnSpc>
                <a:spcPct val="80000"/>
              </a:lnSpc>
              <a:defRPr sz="1600"/>
            </a:pPr>
            <a:r>
              <a:rPr lang="en-US" dirty="0"/>
              <a:t>Part time evening courses for beginners and advanced</a:t>
            </a:r>
          </a:p>
          <a:p>
            <a:pPr marL="742950" lvl="1" indent="-285750">
              <a:lnSpc>
                <a:spcPct val="80000"/>
              </a:lnSpc>
              <a:defRPr sz="1600"/>
            </a:pPr>
            <a:r>
              <a:rPr lang="en-US" dirty="0"/>
              <a:t>Curriculums developed in partnership with local data companies</a:t>
            </a:r>
          </a:p>
          <a:p>
            <a:pPr marL="742950" lvl="1" indent="-285750">
              <a:lnSpc>
                <a:spcPct val="80000"/>
              </a:lnSpc>
              <a:defRPr sz="1600"/>
            </a:pPr>
            <a:r>
              <a:rPr lang="en-US" dirty="0"/>
              <a:t>Use ML &amp; AI in our classrooms to improve teaching and personalize learning</a:t>
            </a:r>
            <a:endParaRPr dirty="0"/>
          </a:p>
        </p:txBody>
      </p:sp>
      <p:sp>
        <p:nvSpPr>
          <p:cNvPr id="298" name="Shape 298"/>
          <p:cNvSpPr/>
          <p:nvPr/>
        </p:nvSpPr>
        <p:spPr>
          <a:xfrm>
            <a:off x="10369484" y="337909"/>
            <a:ext cx="890832"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Who?</a:t>
            </a:r>
          </a:p>
        </p:txBody>
      </p:sp>
    </p:spTree>
    <p:extLst>
      <p:ext uri="{BB962C8B-B14F-4D97-AF65-F5344CB8AC3E}">
        <p14:creationId xmlns:p14="http://schemas.microsoft.com/office/powerpoint/2010/main" val="351596557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xfrm>
            <a:off x="646111" y="452717"/>
            <a:ext cx="9404723" cy="1400532"/>
          </a:xfrm>
          <a:prstGeom prst="rect">
            <a:avLst/>
          </a:prstGeom>
        </p:spPr>
        <p:txBody>
          <a:bodyPr/>
          <a:lstStyle/>
          <a:p>
            <a:r>
              <a:rPr dirty="0"/>
              <a:t>How Do NNs Work?</a:t>
            </a:r>
            <a:r>
              <a:rPr lang="en-US" dirty="0"/>
              <a:t> - Components</a:t>
            </a:r>
            <a:endParaRPr dirty="0"/>
          </a:p>
        </p:txBody>
      </p:sp>
      <p:sp>
        <p:nvSpPr>
          <p:cNvPr id="412" name="Shape 412"/>
          <p:cNvSpPr>
            <a:spLocks noGrp="1"/>
          </p:cNvSpPr>
          <p:nvPr>
            <p:ph type="body" idx="1"/>
          </p:nvPr>
        </p:nvSpPr>
        <p:spPr>
          <a:xfrm>
            <a:off x="34061" y="2052916"/>
            <a:ext cx="8946543" cy="4195483"/>
          </a:xfrm>
          <a:prstGeom prst="rect">
            <a:avLst/>
          </a:prstGeom>
        </p:spPr>
        <p:txBody>
          <a:bodyPr/>
          <a:lstStyle/>
          <a:p>
            <a:pPr marL="311150" indent="-285750">
              <a:defRPr sz="1800"/>
            </a:pPr>
            <a:r>
              <a:rPr dirty="0"/>
              <a:t>Input layer</a:t>
            </a:r>
          </a:p>
          <a:p>
            <a:pPr marL="311150" indent="-285750">
              <a:defRPr sz="1800"/>
            </a:pPr>
            <a:r>
              <a:rPr dirty="0"/>
              <a:t>Weights from input layer to hidden layer (if any)</a:t>
            </a:r>
          </a:p>
          <a:p>
            <a:pPr marL="311150" indent="-285750">
              <a:defRPr sz="1800"/>
            </a:pPr>
            <a:r>
              <a:rPr dirty="0"/>
              <a:t>Weights from hidden layer (if any) to output layer</a:t>
            </a:r>
          </a:p>
          <a:p>
            <a:pPr marL="311150" indent="-285750">
              <a:defRPr sz="1800"/>
            </a:pPr>
            <a:r>
              <a:rPr dirty="0"/>
              <a:t>Activation Function</a:t>
            </a:r>
          </a:p>
          <a:p>
            <a:pPr marL="311150" indent="-285750">
              <a:defRPr sz="1800"/>
            </a:pPr>
            <a:r>
              <a:rPr dirty="0"/>
              <a:t>Output layer</a:t>
            </a:r>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8" name="image31.png">
            <a:extLst>
              <a:ext uri="{FF2B5EF4-FFF2-40B4-BE49-F238E27FC236}">
                <a16:creationId xmlns:a16="http://schemas.microsoft.com/office/drawing/2014/main" id="{6421EA30-E107-437B-8FC0-EDE650A6F2FC}"/>
              </a:ext>
            </a:extLst>
          </p:cNvPr>
          <p:cNvPicPr>
            <a:picLocks noChangeAspect="1"/>
          </p:cNvPicPr>
          <p:nvPr/>
        </p:nvPicPr>
        <p:blipFill>
          <a:blip r:embed="rId2">
            <a:extLst/>
          </a:blip>
          <a:stretch>
            <a:fillRect/>
          </a:stretch>
        </p:blipFill>
        <p:spPr>
          <a:xfrm>
            <a:off x="5242721" y="3598815"/>
            <a:ext cx="5734051" cy="2362201"/>
          </a:xfrm>
          <a:prstGeom prst="rect">
            <a:avLst/>
          </a:prstGeom>
          <a:ln w="12700">
            <a:miter lim="400000"/>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p:cNvSpPr>
          <p:nvPr>
            <p:ph type="title"/>
          </p:nvPr>
        </p:nvSpPr>
        <p:spPr>
          <a:xfrm>
            <a:off x="646111" y="452717"/>
            <a:ext cx="9404723" cy="1400532"/>
          </a:xfrm>
          <a:prstGeom prst="rect">
            <a:avLst/>
          </a:prstGeom>
        </p:spPr>
        <p:txBody>
          <a:bodyPr/>
          <a:lstStyle/>
          <a:p>
            <a:r>
              <a:rPr dirty="0"/>
              <a:t>Process</a:t>
            </a:r>
          </a:p>
        </p:txBody>
      </p:sp>
      <p:sp>
        <p:nvSpPr>
          <p:cNvPr id="424" name="Shape 424"/>
          <p:cNvSpPr>
            <a:spLocks noGrp="1"/>
          </p:cNvSpPr>
          <p:nvPr>
            <p:ph type="body" idx="1"/>
          </p:nvPr>
        </p:nvSpPr>
        <p:spPr>
          <a:xfrm>
            <a:off x="34061" y="2052916"/>
            <a:ext cx="8946543" cy="4195483"/>
          </a:xfrm>
          <a:prstGeom prst="rect">
            <a:avLst/>
          </a:prstGeom>
        </p:spPr>
        <p:txBody>
          <a:bodyPr/>
          <a:lstStyle/>
          <a:p>
            <a:pPr marL="336042" indent="-336042" defTabSz="448055">
              <a:lnSpc>
                <a:spcPct val="90000"/>
              </a:lnSpc>
              <a:spcBef>
                <a:spcPts val="900"/>
              </a:spcBef>
              <a:defRPr sz="1960"/>
            </a:pPr>
            <a:r>
              <a:t>Feed data forward</a:t>
            </a:r>
          </a:p>
          <a:p>
            <a:pPr marL="728091" lvl="1" indent="-280035" defTabSz="448055">
              <a:lnSpc>
                <a:spcPct val="90000"/>
              </a:lnSpc>
              <a:spcBef>
                <a:spcPts val="900"/>
              </a:spcBef>
              <a:defRPr sz="1764"/>
            </a:pPr>
            <a:r>
              <a:t>Multiply inputs by weights</a:t>
            </a:r>
          </a:p>
          <a:p>
            <a:pPr marL="728091" lvl="1" indent="-280035" defTabSz="448055">
              <a:lnSpc>
                <a:spcPct val="90000"/>
              </a:lnSpc>
              <a:spcBef>
                <a:spcPts val="900"/>
              </a:spcBef>
              <a:defRPr sz="1764"/>
            </a:pPr>
            <a:r>
              <a:t>Sum at each hidden node</a:t>
            </a:r>
          </a:p>
          <a:p>
            <a:pPr marL="728091" lvl="1" indent="-280035" defTabSz="448055">
              <a:lnSpc>
                <a:spcPct val="90000"/>
              </a:lnSpc>
              <a:spcBef>
                <a:spcPts val="900"/>
              </a:spcBef>
              <a:defRPr sz="1764"/>
            </a:pPr>
            <a:r>
              <a:t>Run sum through activation function</a:t>
            </a:r>
          </a:p>
          <a:p>
            <a:pPr marL="728091" lvl="1" indent="-280035" defTabSz="448055">
              <a:lnSpc>
                <a:spcPct val="90000"/>
              </a:lnSpc>
              <a:spcBef>
                <a:spcPts val="900"/>
              </a:spcBef>
              <a:defRPr sz="1764"/>
            </a:pPr>
            <a:r>
              <a:t>Take output and multiply by weights…</a:t>
            </a:r>
          </a:p>
          <a:p>
            <a:pPr marL="336042" indent="-336042" defTabSz="448055">
              <a:lnSpc>
                <a:spcPct val="90000"/>
              </a:lnSpc>
              <a:spcBef>
                <a:spcPts val="900"/>
              </a:spcBef>
              <a:defRPr sz="1960"/>
            </a:pPr>
            <a:r>
              <a:t>Measure error</a:t>
            </a:r>
          </a:p>
          <a:p>
            <a:pPr marL="728091" lvl="1" indent="-280035" defTabSz="448055">
              <a:lnSpc>
                <a:spcPct val="90000"/>
              </a:lnSpc>
              <a:spcBef>
                <a:spcPts val="900"/>
              </a:spcBef>
              <a:defRPr sz="1764"/>
            </a:pPr>
            <a:r>
              <a:t>Measure output vs expected (given)</a:t>
            </a:r>
          </a:p>
          <a:p>
            <a:pPr marL="728091" lvl="1" indent="-280035" defTabSz="448055">
              <a:lnSpc>
                <a:spcPct val="90000"/>
              </a:lnSpc>
              <a:spcBef>
                <a:spcPts val="900"/>
              </a:spcBef>
              <a:defRPr sz="1764"/>
            </a:pPr>
            <a:r>
              <a:t>Calc direction and magnitude</a:t>
            </a:r>
          </a:p>
          <a:p>
            <a:pPr marL="336042" indent="-336042" defTabSz="448055">
              <a:lnSpc>
                <a:spcPct val="90000"/>
              </a:lnSpc>
              <a:spcBef>
                <a:spcPts val="900"/>
              </a:spcBef>
              <a:defRPr sz="1960"/>
            </a:pPr>
            <a:r>
              <a:t>Update weights</a:t>
            </a:r>
          </a:p>
          <a:p>
            <a:pPr marL="728091" lvl="1" indent="-280035" defTabSz="448055">
              <a:lnSpc>
                <a:spcPct val="90000"/>
              </a:lnSpc>
              <a:spcBef>
                <a:spcPts val="900"/>
              </a:spcBef>
              <a:defRPr sz="1764"/>
            </a:pPr>
            <a:r>
              <a:t>Propagate error back through proportionally</a:t>
            </a:r>
          </a:p>
          <a:p>
            <a:pPr marL="728091" lvl="1" indent="-280035" defTabSz="448055">
              <a:lnSpc>
                <a:spcPct val="90000"/>
              </a:lnSpc>
              <a:spcBef>
                <a:spcPts val="900"/>
              </a:spcBef>
              <a:defRPr sz="1764"/>
            </a:pPr>
            <a:r>
              <a:t>Change weights and repeat</a:t>
            </a:r>
          </a:p>
        </p:txBody>
      </p:sp>
      <p:sp>
        <p:nvSpPr>
          <p:cNvPr id="425" name="Shape 425"/>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26" name="image32.png"/>
          <p:cNvPicPr>
            <a:picLocks noChangeAspect="1"/>
          </p:cNvPicPr>
          <p:nvPr/>
        </p:nvPicPr>
        <p:blipFill>
          <a:blip r:embed="rId2">
            <a:extLst/>
          </a:blip>
          <a:stretch>
            <a:fillRect/>
          </a:stretch>
        </p:blipFill>
        <p:spPr>
          <a:xfrm>
            <a:off x="6117995" y="2052916"/>
            <a:ext cx="5519144" cy="3347060"/>
          </a:xfrm>
          <a:prstGeom prst="rect">
            <a:avLst/>
          </a:prstGeom>
          <a:ln w="12700">
            <a:miter lim="400000"/>
          </a:ln>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646111" y="452717"/>
            <a:ext cx="9404723" cy="1400532"/>
          </a:xfrm>
          <a:prstGeom prst="rect">
            <a:avLst/>
          </a:prstGeom>
        </p:spPr>
        <p:txBody>
          <a:bodyPr/>
          <a:lstStyle/>
          <a:p>
            <a:r>
              <a:t>Deeper Dive – First Layer</a:t>
            </a:r>
          </a:p>
        </p:txBody>
      </p:sp>
      <p:sp>
        <p:nvSpPr>
          <p:cNvPr id="429" name="Shape 429"/>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30" name="image33.gif"/>
          <p:cNvPicPr>
            <a:picLocks noChangeAspect="1"/>
          </p:cNvPicPr>
          <p:nvPr/>
        </p:nvPicPr>
        <p:blipFill>
          <a:blip r:embed="rId2">
            <a:extLst/>
          </a:blip>
          <a:stretch>
            <a:fillRect/>
          </a:stretch>
        </p:blipFill>
        <p:spPr>
          <a:xfrm>
            <a:off x="57074" y="2695967"/>
            <a:ext cx="1400176" cy="1390651"/>
          </a:xfrm>
          <a:prstGeom prst="rect">
            <a:avLst/>
          </a:prstGeom>
          <a:ln w="12700">
            <a:miter lim="400000"/>
          </a:ln>
        </p:spPr>
      </p:pic>
      <p:pic>
        <p:nvPicPr>
          <p:cNvPr id="431" name="image34.png"/>
          <p:cNvPicPr>
            <a:picLocks noChangeAspect="1"/>
          </p:cNvPicPr>
          <p:nvPr/>
        </p:nvPicPr>
        <p:blipFill>
          <a:blip r:embed="rId3">
            <a:extLst/>
          </a:blip>
          <a:stretch>
            <a:fillRect/>
          </a:stretch>
        </p:blipFill>
        <p:spPr>
          <a:xfrm>
            <a:off x="1581384" y="1801578"/>
            <a:ext cx="5096757" cy="3090904"/>
          </a:xfrm>
          <a:prstGeom prst="rect">
            <a:avLst/>
          </a:prstGeom>
          <a:ln w="12700">
            <a:miter lim="400000"/>
          </a:ln>
        </p:spPr>
      </p:pic>
      <p:pic>
        <p:nvPicPr>
          <p:cNvPr id="432" name="image35.png"/>
          <p:cNvPicPr>
            <a:picLocks noChangeAspect="1"/>
          </p:cNvPicPr>
          <p:nvPr/>
        </p:nvPicPr>
        <p:blipFill>
          <a:blip r:embed="rId4">
            <a:extLst/>
          </a:blip>
          <a:stretch>
            <a:fillRect/>
          </a:stretch>
        </p:blipFill>
        <p:spPr>
          <a:xfrm>
            <a:off x="6940230" y="1785530"/>
            <a:ext cx="5123219" cy="3106952"/>
          </a:xfrm>
          <a:prstGeom prst="rect">
            <a:avLst/>
          </a:prstGeom>
          <a:ln w="12700">
            <a:miter lim="400000"/>
          </a:ln>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p:cNvSpPr>
          <p:nvPr>
            <p:ph type="title"/>
          </p:nvPr>
        </p:nvSpPr>
        <p:spPr>
          <a:xfrm>
            <a:off x="646111" y="452717"/>
            <a:ext cx="9404723" cy="1400532"/>
          </a:xfrm>
          <a:prstGeom prst="rect">
            <a:avLst/>
          </a:prstGeom>
        </p:spPr>
        <p:txBody>
          <a:bodyPr/>
          <a:lstStyle/>
          <a:p>
            <a:r>
              <a:t>Deeper Dive – Forward Propogation</a:t>
            </a:r>
          </a:p>
        </p:txBody>
      </p:sp>
      <p:sp>
        <p:nvSpPr>
          <p:cNvPr id="435" name="Shape 435"/>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36" name="image35.png"/>
          <p:cNvPicPr>
            <a:picLocks noChangeAspect="1"/>
          </p:cNvPicPr>
          <p:nvPr/>
        </p:nvPicPr>
        <p:blipFill>
          <a:blip r:embed="rId2">
            <a:extLst/>
          </a:blip>
          <a:stretch>
            <a:fillRect/>
          </a:stretch>
        </p:blipFill>
        <p:spPr>
          <a:xfrm>
            <a:off x="577138" y="1853247"/>
            <a:ext cx="5123219" cy="3106952"/>
          </a:xfrm>
          <a:prstGeom prst="rect">
            <a:avLst/>
          </a:prstGeom>
          <a:ln w="12700">
            <a:miter lim="400000"/>
          </a:ln>
        </p:spPr>
      </p:pic>
      <p:pic>
        <p:nvPicPr>
          <p:cNvPr id="437" name="image36.png"/>
          <p:cNvPicPr>
            <a:picLocks noChangeAspect="1"/>
          </p:cNvPicPr>
          <p:nvPr/>
        </p:nvPicPr>
        <p:blipFill>
          <a:blip r:embed="rId3">
            <a:extLst/>
          </a:blip>
          <a:stretch>
            <a:fillRect/>
          </a:stretch>
        </p:blipFill>
        <p:spPr>
          <a:xfrm>
            <a:off x="6625079" y="1577924"/>
            <a:ext cx="4762501" cy="3657601"/>
          </a:xfrm>
          <a:prstGeom prst="rect">
            <a:avLst/>
          </a:prstGeom>
          <a:ln w="12700">
            <a:miter lim="400000"/>
          </a:ln>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p:cNvSpPr>
          <p:nvPr>
            <p:ph type="title"/>
          </p:nvPr>
        </p:nvSpPr>
        <p:spPr>
          <a:xfrm>
            <a:off x="646111" y="452717"/>
            <a:ext cx="9404723" cy="1400532"/>
          </a:xfrm>
          <a:prstGeom prst="rect">
            <a:avLst/>
          </a:prstGeom>
        </p:spPr>
        <p:txBody>
          <a:bodyPr/>
          <a:lstStyle/>
          <a:p>
            <a:r>
              <a:t>Deeper Dive - Activation</a:t>
            </a:r>
          </a:p>
        </p:txBody>
      </p:sp>
      <p:sp>
        <p:nvSpPr>
          <p:cNvPr id="440" name="Shape 440"/>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41" name="image37.png"/>
          <p:cNvPicPr>
            <a:picLocks noChangeAspect="1"/>
          </p:cNvPicPr>
          <p:nvPr/>
        </p:nvPicPr>
        <p:blipFill>
          <a:blip r:embed="rId2">
            <a:extLst/>
          </a:blip>
          <a:srcRect r="48454"/>
          <a:stretch>
            <a:fillRect/>
          </a:stretch>
        </p:blipFill>
        <p:spPr>
          <a:xfrm>
            <a:off x="0" y="1637958"/>
            <a:ext cx="3412512" cy="3326682"/>
          </a:xfrm>
          <a:prstGeom prst="rect">
            <a:avLst/>
          </a:prstGeom>
          <a:ln w="12700">
            <a:miter lim="400000"/>
          </a:ln>
        </p:spPr>
      </p:pic>
      <p:pic>
        <p:nvPicPr>
          <p:cNvPr id="442" name="image38.png"/>
          <p:cNvPicPr>
            <a:picLocks noChangeAspect="1"/>
          </p:cNvPicPr>
          <p:nvPr/>
        </p:nvPicPr>
        <p:blipFill>
          <a:blip r:embed="rId3">
            <a:extLst/>
          </a:blip>
          <a:stretch>
            <a:fillRect/>
          </a:stretch>
        </p:blipFill>
        <p:spPr>
          <a:xfrm>
            <a:off x="299703" y="5083026"/>
            <a:ext cx="3410126" cy="1066856"/>
          </a:xfrm>
          <a:prstGeom prst="rect">
            <a:avLst/>
          </a:prstGeom>
          <a:ln w="12700">
            <a:miter lim="400000"/>
          </a:ln>
        </p:spPr>
      </p:pic>
      <p:pic>
        <p:nvPicPr>
          <p:cNvPr id="443" name="image39.jpg"/>
          <p:cNvPicPr>
            <a:picLocks noChangeAspect="1"/>
          </p:cNvPicPr>
          <p:nvPr/>
        </p:nvPicPr>
        <p:blipFill>
          <a:blip r:embed="rId4">
            <a:extLst/>
          </a:blip>
          <a:stretch>
            <a:fillRect/>
          </a:stretch>
        </p:blipFill>
        <p:spPr>
          <a:xfrm>
            <a:off x="4077472" y="2110674"/>
            <a:ext cx="2857501" cy="2381251"/>
          </a:xfrm>
          <a:prstGeom prst="rect">
            <a:avLst/>
          </a:prstGeom>
          <a:ln w="12700">
            <a:miter lim="400000"/>
          </a:ln>
        </p:spPr>
      </p:pic>
      <p:pic>
        <p:nvPicPr>
          <p:cNvPr id="444" name="image32.png"/>
          <p:cNvPicPr>
            <a:picLocks noChangeAspect="1"/>
          </p:cNvPicPr>
          <p:nvPr/>
        </p:nvPicPr>
        <p:blipFill>
          <a:blip r:embed="rId5">
            <a:extLst/>
          </a:blip>
          <a:stretch>
            <a:fillRect/>
          </a:stretch>
        </p:blipFill>
        <p:spPr>
          <a:xfrm>
            <a:off x="7087636" y="1853247"/>
            <a:ext cx="4997514" cy="3030719"/>
          </a:xfrm>
          <a:prstGeom prst="rect">
            <a:avLst/>
          </a:prstGeom>
          <a:ln w="12700">
            <a:miter lim="400000"/>
          </a:ln>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p:cNvSpPr>
          <p:nvPr>
            <p:ph type="title"/>
          </p:nvPr>
        </p:nvSpPr>
        <p:spPr>
          <a:xfrm>
            <a:off x="646111" y="452717"/>
            <a:ext cx="9404723" cy="1400532"/>
          </a:xfrm>
          <a:prstGeom prst="rect">
            <a:avLst/>
          </a:prstGeom>
        </p:spPr>
        <p:txBody>
          <a:bodyPr/>
          <a:lstStyle/>
          <a:p>
            <a:r>
              <a:t>Deeper Dive – Error</a:t>
            </a:r>
          </a:p>
        </p:txBody>
      </p:sp>
      <p:sp>
        <p:nvSpPr>
          <p:cNvPr id="447" name="Shape 447"/>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48" name="image40.png"/>
          <p:cNvPicPr>
            <a:picLocks noChangeAspect="1"/>
          </p:cNvPicPr>
          <p:nvPr/>
        </p:nvPicPr>
        <p:blipFill>
          <a:blip r:embed="rId2">
            <a:extLst/>
          </a:blip>
          <a:stretch>
            <a:fillRect/>
          </a:stretch>
        </p:blipFill>
        <p:spPr>
          <a:xfrm>
            <a:off x="327460" y="1853247"/>
            <a:ext cx="5152957" cy="3124987"/>
          </a:xfrm>
          <a:prstGeom prst="rect">
            <a:avLst/>
          </a:prstGeom>
          <a:ln w="12700">
            <a:miter lim="400000"/>
          </a:ln>
        </p:spPr>
      </p:pic>
      <p:pic>
        <p:nvPicPr>
          <p:cNvPr id="449" name="image41.png"/>
          <p:cNvPicPr>
            <a:picLocks noChangeAspect="1"/>
          </p:cNvPicPr>
          <p:nvPr/>
        </p:nvPicPr>
        <p:blipFill>
          <a:blip r:embed="rId3">
            <a:extLst/>
          </a:blip>
          <a:stretch>
            <a:fillRect/>
          </a:stretch>
        </p:blipFill>
        <p:spPr>
          <a:xfrm>
            <a:off x="6089715" y="1853249"/>
            <a:ext cx="5152957" cy="3124987"/>
          </a:xfrm>
          <a:prstGeom prst="rect">
            <a:avLst/>
          </a:prstGeom>
          <a:ln w="12700">
            <a:miter lim="400000"/>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646111" y="452717"/>
            <a:ext cx="9404723" cy="1400532"/>
          </a:xfrm>
          <a:prstGeom prst="rect">
            <a:avLst/>
          </a:prstGeom>
        </p:spPr>
        <p:txBody>
          <a:bodyPr/>
          <a:lstStyle/>
          <a:p>
            <a:r>
              <a:t>Deeper Dive – Backward Propogation</a:t>
            </a:r>
          </a:p>
        </p:txBody>
      </p:sp>
      <p:sp>
        <p:nvSpPr>
          <p:cNvPr id="452" name="Shape 452"/>
          <p:cNvSpPr>
            <a:spLocks noGrp="1"/>
          </p:cNvSpPr>
          <p:nvPr>
            <p:ph type="body" sz="quarter" idx="1"/>
          </p:nvPr>
        </p:nvSpPr>
        <p:spPr>
          <a:xfrm>
            <a:off x="1103313" y="1904999"/>
            <a:ext cx="4396338" cy="576264"/>
          </a:xfrm>
          <a:prstGeom prst="rect">
            <a:avLst/>
          </a:prstGeom>
        </p:spPr>
        <p:txBody>
          <a:bodyPr/>
          <a:lstStyle/>
          <a:p>
            <a:r>
              <a:t>Backward Propogation</a:t>
            </a:r>
          </a:p>
        </p:txBody>
      </p:sp>
      <p:sp>
        <p:nvSpPr>
          <p:cNvPr id="453" name="Shape 453"/>
          <p:cNvSpPr/>
          <p:nvPr/>
        </p:nvSpPr>
        <p:spPr>
          <a:xfrm>
            <a:off x="1103312" y="2514600"/>
            <a:ext cx="4396340" cy="326644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marL="342900" indent="-342900">
              <a:spcBef>
                <a:spcPts val="1000"/>
              </a:spcBef>
              <a:buClr>
                <a:srgbClr val="8AD0D6"/>
              </a:buClr>
              <a:buSzPct val="80000"/>
              <a:buFont typeface="Wingdings 3"/>
              <a:buChar char=""/>
              <a:defRPr>
                <a:solidFill>
                  <a:srgbClr val="FFFFFF"/>
                </a:solidFill>
              </a:defRPr>
            </a:pPr>
            <a:r>
              <a:t>Have direction of error (+/-)</a:t>
            </a:r>
          </a:p>
          <a:p>
            <a:pPr marL="342900" indent="-342900">
              <a:spcBef>
                <a:spcPts val="1000"/>
              </a:spcBef>
              <a:buClr>
                <a:srgbClr val="8AD0D6"/>
              </a:buClr>
              <a:buSzPct val="80000"/>
              <a:buFont typeface="Wingdings 3"/>
              <a:buChar char=""/>
              <a:defRPr>
                <a:solidFill>
                  <a:srgbClr val="FFFFFF"/>
                </a:solidFill>
              </a:defRPr>
            </a:pPr>
            <a:r>
              <a:t>Have slope (gradient) from point of activation and tangent line</a:t>
            </a:r>
          </a:p>
          <a:p>
            <a:pPr marL="342900" indent="-342900">
              <a:spcBef>
                <a:spcPts val="1000"/>
              </a:spcBef>
              <a:buClr>
                <a:srgbClr val="8AD0D6"/>
              </a:buClr>
              <a:buSzPct val="80000"/>
              <a:buFont typeface="Wingdings 3"/>
              <a:buChar char=""/>
              <a:defRPr>
                <a:solidFill>
                  <a:srgbClr val="FFFFFF"/>
                </a:solidFill>
              </a:defRPr>
            </a:pPr>
            <a:r>
              <a:t>From these two, we can calculate an ‘error term’ that indicates both what direction to update weights and by how much</a:t>
            </a:r>
          </a:p>
          <a:p>
            <a:pPr marL="342900" indent="-342900">
              <a:spcBef>
                <a:spcPts val="1000"/>
              </a:spcBef>
              <a:buClr>
                <a:srgbClr val="8AD0D6"/>
              </a:buClr>
              <a:buSzPct val="80000"/>
              <a:buFont typeface="Wingdings 3"/>
              <a:buChar char=""/>
              <a:defRPr>
                <a:solidFill>
                  <a:srgbClr val="FFFFFF"/>
                </a:solidFill>
              </a:defRPr>
            </a:pPr>
            <a:r>
              <a:t>Implement algorithm like Gradient Descent or Stochastic Gradient Descent to minimize error</a:t>
            </a:r>
          </a:p>
        </p:txBody>
      </p:sp>
      <p:sp>
        <p:nvSpPr>
          <p:cNvPr id="454" name="Shape 454"/>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55" name="image31.png"/>
          <p:cNvPicPr>
            <a:picLocks noChangeAspect="1"/>
          </p:cNvPicPr>
          <p:nvPr/>
        </p:nvPicPr>
        <p:blipFill>
          <a:blip r:embed="rId2">
            <a:extLst/>
          </a:blip>
          <a:stretch>
            <a:fillRect/>
          </a:stretch>
        </p:blipFill>
        <p:spPr>
          <a:xfrm>
            <a:off x="5934547" y="1333500"/>
            <a:ext cx="5734051" cy="2362200"/>
          </a:xfrm>
          <a:prstGeom prst="rect">
            <a:avLst/>
          </a:prstGeom>
          <a:ln w="12700">
            <a:miter lim="400000"/>
          </a:ln>
        </p:spPr>
      </p:pic>
      <p:pic>
        <p:nvPicPr>
          <p:cNvPr id="456" name="image39.jpg"/>
          <p:cNvPicPr>
            <a:picLocks noChangeAspect="1"/>
          </p:cNvPicPr>
          <p:nvPr/>
        </p:nvPicPr>
        <p:blipFill>
          <a:blip r:embed="rId3">
            <a:extLst/>
          </a:blip>
          <a:stretch>
            <a:fillRect/>
          </a:stretch>
        </p:blipFill>
        <p:spPr>
          <a:xfrm>
            <a:off x="7193333" y="3788645"/>
            <a:ext cx="2857501" cy="2381251"/>
          </a:xfrm>
          <a:prstGeom prst="rect">
            <a:avLst/>
          </a:prstGeom>
          <a:ln w="12700">
            <a:miter lim="400000"/>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p:cNvSpPr>
          <p:nvPr>
            <p:ph type="title"/>
          </p:nvPr>
        </p:nvSpPr>
        <p:spPr>
          <a:xfrm>
            <a:off x="646111" y="452717"/>
            <a:ext cx="9404723" cy="1400532"/>
          </a:xfrm>
          <a:prstGeom prst="rect">
            <a:avLst/>
          </a:prstGeom>
        </p:spPr>
        <p:txBody>
          <a:bodyPr/>
          <a:lstStyle/>
          <a:p>
            <a:r>
              <a:t>Deeper Dive – Gradient Descent</a:t>
            </a:r>
          </a:p>
        </p:txBody>
      </p:sp>
      <p:sp>
        <p:nvSpPr>
          <p:cNvPr id="459" name="Shape 459"/>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60" name="image42.png"/>
          <p:cNvPicPr>
            <a:picLocks noChangeAspect="1"/>
          </p:cNvPicPr>
          <p:nvPr/>
        </p:nvPicPr>
        <p:blipFill>
          <a:blip r:embed="rId2">
            <a:extLst/>
          </a:blip>
          <a:stretch>
            <a:fillRect/>
          </a:stretch>
        </p:blipFill>
        <p:spPr>
          <a:xfrm>
            <a:off x="1066303" y="2754133"/>
            <a:ext cx="4000501" cy="1143001"/>
          </a:xfrm>
          <a:prstGeom prst="rect">
            <a:avLst/>
          </a:prstGeom>
          <a:ln w="12700">
            <a:miter lim="400000"/>
          </a:ln>
        </p:spPr>
      </p:pic>
      <p:pic>
        <p:nvPicPr>
          <p:cNvPr id="461" name="image43.png"/>
          <p:cNvPicPr>
            <a:picLocks noChangeAspect="1"/>
          </p:cNvPicPr>
          <p:nvPr/>
        </p:nvPicPr>
        <p:blipFill>
          <a:blip r:embed="rId3">
            <a:extLst/>
          </a:blip>
          <a:stretch>
            <a:fillRect/>
          </a:stretch>
        </p:blipFill>
        <p:spPr>
          <a:xfrm>
            <a:off x="5906959" y="2071278"/>
            <a:ext cx="4971574" cy="2768382"/>
          </a:xfrm>
          <a:prstGeom prst="rect">
            <a:avLst/>
          </a:prstGeom>
          <a:ln w="12700">
            <a:miter lim="400000"/>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p:cNvSpPr>
          <p:nvPr>
            <p:ph type="title"/>
          </p:nvPr>
        </p:nvSpPr>
        <p:spPr>
          <a:xfrm>
            <a:off x="646111" y="452717"/>
            <a:ext cx="9404723" cy="1400532"/>
          </a:xfrm>
          <a:prstGeom prst="rect">
            <a:avLst/>
          </a:prstGeom>
        </p:spPr>
        <p:txBody>
          <a:bodyPr/>
          <a:lstStyle/>
          <a:p>
            <a:r>
              <a:t>Deeper Dive – Gradient Descent</a:t>
            </a:r>
          </a:p>
        </p:txBody>
      </p:sp>
      <p:sp>
        <p:nvSpPr>
          <p:cNvPr id="464" name="Shape 464"/>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65" name="image44.png"/>
          <p:cNvPicPr>
            <a:picLocks noChangeAspect="1"/>
          </p:cNvPicPr>
          <p:nvPr/>
        </p:nvPicPr>
        <p:blipFill>
          <a:blip r:embed="rId2">
            <a:extLst/>
          </a:blip>
          <a:stretch>
            <a:fillRect/>
          </a:stretch>
        </p:blipFill>
        <p:spPr>
          <a:xfrm>
            <a:off x="2753802" y="1500808"/>
            <a:ext cx="6096001" cy="4572001"/>
          </a:xfrm>
          <a:prstGeom prst="rect">
            <a:avLst/>
          </a:prstGeom>
          <a:ln w="12700">
            <a:miter lim="400000"/>
          </a:ln>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idx="4294967295"/>
          </p:nvPr>
        </p:nvSpPr>
        <p:spPr>
          <a:xfrm>
            <a:off x="0" y="452437"/>
            <a:ext cx="9404350" cy="1400176"/>
          </a:xfrm>
          <a:prstGeom prst="rect">
            <a:avLst/>
          </a:prstGeom>
          <a:extLst>
            <a:ext uri="{C572A759-6A51-4108-AA02-DFA0A04FC94B}">
              <ma14:wrappingTextBoxFlag xmlns:ma14="http://schemas.microsoft.com/office/mac/drawingml/2011/main" xmlns="" val="1"/>
            </a:ext>
          </a:extLst>
        </p:spPr>
        <p:txBody>
          <a:bodyPr>
            <a:normAutofit/>
          </a:bodyPr>
          <a:lstStyle/>
          <a:p>
            <a:r>
              <a:t>Special Cases - Convolutional</a:t>
            </a:r>
          </a:p>
        </p:txBody>
      </p:sp>
      <p:sp>
        <p:nvSpPr>
          <p:cNvPr id="470" name="Shape 470"/>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3" name="Picture 2">
            <a:extLst>
              <a:ext uri="{FF2B5EF4-FFF2-40B4-BE49-F238E27FC236}">
                <a16:creationId xmlns:a16="http://schemas.microsoft.com/office/drawing/2014/main" id="{E41E87D5-8AE6-4243-8450-5AE4286DF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05" y="1954482"/>
            <a:ext cx="10440179" cy="3644213"/>
          </a:xfrm>
          <a:prstGeom prst="rect">
            <a:avLst/>
          </a:prstGeom>
        </p:spPr>
      </p:pic>
    </p:spTree>
    <p:extLst>
      <p:ext uri="{BB962C8B-B14F-4D97-AF65-F5344CB8AC3E}">
        <p14:creationId xmlns:p14="http://schemas.microsoft.com/office/powerpoint/2010/main" val="335216069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p:cNvSpPr>
          <p:nvPr>
            <p:ph type="title"/>
          </p:nvPr>
        </p:nvSpPr>
        <p:spPr>
          <a:xfrm>
            <a:off x="646111" y="452717"/>
            <a:ext cx="9404723" cy="1400532"/>
          </a:xfrm>
          <a:prstGeom prst="rect">
            <a:avLst/>
          </a:prstGeom>
        </p:spPr>
        <p:txBody>
          <a:bodyPr/>
          <a:lstStyle/>
          <a:p>
            <a:r>
              <a:rPr dirty="0"/>
              <a:t>But Why Neural Networks?</a:t>
            </a:r>
          </a:p>
        </p:txBody>
      </p:sp>
      <p:sp>
        <p:nvSpPr>
          <p:cNvPr id="301" name="Shape 301"/>
          <p:cNvSpPr>
            <a:spLocks noGrp="1"/>
          </p:cNvSpPr>
          <p:nvPr>
            <p:ph type="body" sz="half" idx="1"/>
          </p:nvPr>
        </p:nvSpPr>
        <p:spPr>
          <a:xfrm>
            <a:off x="198338" y="2005783"/>
            <a:ext cx="6602512" cy="4195483"/>
          </a:xfrm>
          <a:prstGeom prst="rect">
            <a:avLst/>
          </a:prstGeom>
        </p:spPr>
        <p:txBody>
          <a:bodyPr>
            <a:normAutofit/>
          </a:bodyPr>
          <a:lstStyle/>
          <a:p>
            <a:r>
              <a:rPr dirty="0"/>
              <a:t>1) The universe is complex…</a:t>
            </a:r>
          </a:p>
          <a:p>
            <a:pPr marL="742950" lvl="1" indent="-285750">
              <a:defRPr sz="1800"/>
            </a:pPr>
            <a:r>
              <a:rPr dirty="0"/>
              <a:t>Non-linearity and &gt;3 dimensional data structures</a:t>
            </a:r>
          </a:p>
          <a:p>
            <a:pPr marL="742950" lvl="1" indent="-285750">
              <a:defRPr sz="1800"/>
            </a:pPr>
            <a:r>
              <a:rPr dirty="0"/>
              <a:t>Cases for which no mathematical model </a:t>
            </a:r>
            <a:r>
              <a:rPr lang="en-US" dirty="0"/>
              <a:t>(yet) </a:t>
            </a:r>
            <a:r>
              <a:rPr dirty="0"/>
              <a:t>exists</a:t>
            </a:r>
          </a:p>
          <a:p>
            <a:r>
              <a:rPr dirty="0"/>
              <a:t>2) </a:t>
            </a:r>
            <a:r>
              <a:rPr lang="en-US" dirty="0"/>
              <a:t>Flexible and data type agnostic</a:t>
            </a:r>
          </a:p>
          <a:p>
            <a:pPr lvl="1"/>
            <a:r>
              <a:rPr lang="en-US" dirty="0"/>
              <a:t>In theory can solve any type of problem</a:t>
            </a:r>
            <a:endParaRPr dirty="0"/>
          </a:p>
          <a:p>
            <a:pPr marL="742950" lvl="1" indent="-285750">
              <a:defRPr sz="1800"/>
            </a:pPr>
            <a:r>
              <a:rPr dirty="0"/>
              <a:t>Ex. </a:t>
            </a:r>
            <a:r>
              <a:rPr lang="en-US" dirty="0"/>
              <a:t>NLP, i</a:t>
            </a:r>
            <a:r>
              <a:rPr dirty="0"/>
              <a:t>mage recognition</a:t>
            </a:r>
            <a:r>
              <a:rPr lang="en-US" dirty="0"/>
              <a:t>, time series prediction</a:t>
            </a:r>
            <a:endParaRPr dirty="0"/>
          </a:p>
          <a:p>
            <a:r>
              <a:rPr dirty="0"/>
              <a:t>3) ‘Self teaching’</a:t>
            </a:r>
            <a:endParaRPr lang="en-US" dirty="0"/>
          </a:p>
          <a:p>
            <a:pPr lvl="1"/>
            <a:r>
              <a:rPr dirty="0"/>
              <a:t>Don’t have to be</a:t>
            </a:r>
            <a:r>
              <a:rPr lang="en-US" dirty="0"/>
              <a:t> explicitly</a:t>
            </a:r>
            <a:r>
              <a:rPr dirty="0"/>
              <a:t> programmed</a:t>
            </a:r>
          </a:p>
          <a:p>
            <a:pPr marL="742950" lvl="1" indent="-285750">
              <a:defRPr sz="1800"/>
            </a:pPr>
            <a:r>
              <a:rPr lang="en-US" dirty="0"/>
              <a:t>Unlike most forms of experimentation, don’t require working hypothesis by human controller</a:t>
            </a:r>
          </a:p>
        </p:txBody>
      </p:sp>
      <p:sp>
        <p:nvSpPr>
          <p:cNvPr id="302" name="Shape 302"/>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03" name="image6.gif"/>
          <p:cNvPicPr>
            <a:picLocks/>
          </p:cNvPicPr>
          <p:nvPr/>
        </p:nvPicPr>
        <p:blipFill>
          <a:blip r:embed="rId2">
            <a:extLst/>
          </a:blip>
          <a:stretch>
            <a:fillRect/>
          </a:stretch>
        </p:blipFill>
        <p:spPr>
          <a:xfrm>
            <a:off x="7238216" y="2789057"/>
            <a:ext cx="3810001" cy="1619251"/>
          </a:xfrm>
          <a:prstGeom prst="rect">
            <a:avLst/>
          </a:prstGeom>
          <a:ln w="12700">
            <a:miter lim="400000"/>
          </a:ln>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idx="4294967295"/>
          </p:nvPr>
        </p:nvSpPr>
        <p:spPr>
          <a:xfrm>
            <a:off x="0" y="452437"/>
            <a:ext cx="9404350" cy="1400176"/>
          </a:xfrm>
          <a:prstGeom prst="rect">
            <a:avLst/>
          </a:prstGeom>
          <a:extLst>
            <a:ext uri="{C572A759-6A51-4108-AA02-DFA0A04FC94B}">
              <ma14:wrappingTextBoxFlag xmlns:ma14="http://schemas.microsoft.com/office/mac/drawingml/2011/main" xmlns="" val="1"/>
            </a:ext>
          </a:extLst>
        </p:spPr>
        <p:txBody>
          <a:bodyPr>
            <a:normAutofit/>
          </a:bodyPr>
          <a:lstStyle/>
          <a:p>
            <a:r>
              <a:t>Special Cases - Convolutional</a:t>
            </a:r>
          </a:p>
        </p:txBody>
      </p:sp>
      <p:sp>
        <p:nvSpPr>
          <p:cNvPr id="470" name="Shape 470"/>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 name="Picture 3">
            <a:extLst>
              <a:ext uri="{FF2B5EF4-FFF2-40B4-BE49-F238E27FC236}">
                <a16:creationId xmlns:a16="http://schemas.microsoft.com/office/drawing/2014/main" id="{5317007B-5204-410C-A523-B64043065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250" y="1152525"/>
            <a:ext cx="5534025" cy="5524500"/>
          </a:xfrm>
          <a:prstGeom prst="rect">
            <a:avLst/>
          </a:prstGeom>
        </p:spPr>
      </p:pic>
    </p:spTree>
    <p:extLst>
      <p:ext uri="{BB962C8B-B14F-4D97-AF65-F5344CB8AC3E}">
        <p14:creationId xmlns:p14="http://schemas.microsoft.com/office/powerpoint/2010/main" val="3111989924"/>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idx="4294967295"/>
          </p:nvPr>
        </p:nvSpPr>
        <p:spPr>
          <a:xfrm>
            <a:off x="0" y="452437"/>
            <a:ext cx="9404350" cy="1400176"/>
          </a:xfrm>
          <a:prstGeom prst="rect">
            <a:avLst/>
          </a:prstGeom>
          <a:extLst>
            <a:ext uri="{C572A759-6A51-4108-AA02-DFA0A04FC94B}">
              <ma14:wrappingTextBoxFlag xmlns:ma14="http://schemas.microsoft.com/office/mac/drawingml/2011/main" xmlns="" val="1"/>
            </a:ext>
          </a:extLst>
        </p:spPr>
        <p:txBody>
          <a:bodyPr>
            <a:normAutofit/>
          </a:bodyPr>
          <a:lstStyle/>
          <a:p>
            <a:r>
              <a:t>Special Cases - Convolutional</a:t>
            </a:r>
          </a:p>
        </p:txBody>
      </p:sp>
      <p:sp>
        <p:nvSpPr>
          <p:cNvPr id="470" name="Shape 470"/>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3" name="Picture 2">
            <a:extLst>
              <a:ext uri="{FF2B5EF4-FFF2-40B4-BE49-F238E27FC236}">
                <a16:creationId xmlns:a16="http://schemas.microsoft.com/office/drawing/2014/main" id="{C0372B07-7F45-4A45-B159-50756A69D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917" y="1671136"/>
            <a:ext cx="7620000" cy="4333875"/>
          </a:xfrm>
          <a:prstGeom prst="rect">
            <a:avLst/>
          </a:prstGeom>
        </p:spPr>
      </p:pic>
    </p:spTree>
    <p:extLst>
      <p:ext uri="{BB962C8B-B14F-4D97-AF65-F5344CB8AC3E}">
        <p14:creationId xmlns:p14="http://schemas.microsoft.com/office/powerpoint/2010/main" val="145546398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idx="4294967295"/>
          </p:nvPr>
        </p:nvSpPr>
        <p:spPr>
          <a:xfrm>
            <a:off x="0" y="452437"/>
            <a:ext cx="9404350" cy="1400176"/>
          </a:xfrm>
          <a:prstGeom prst="rect">
            <a:avLst/>
          </a:prstGeom>
          <a:extLst>
            <a:ext uri="{C572A759-6A51-4108-AA02-DFA0A04FC94B}">
              <ma14:wrappingTextBoxFlag xmlns:ma14="http://schemas.microsoft.com/office/mac/drawingml/2011/main" xmlns="" val="1"/>
            </a:ext>
          </a:extLst>
        </p:spPr>
        <p:txBody>
          <a:bodyPr>
            <a:normAutofit/>
          </a:bodyPr>
          <a:lstStyle/>
          <a:p>
            <a:r>
              <a:t>Special Cases - Convolutional</a:t>
            </a:r>
          </a:p>
        </p:txBody>
      </p:sp>
      <p:sp>
        <p:nvSpPr>
          <p:cNvPr id="470" name="Shape 470"/>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 name="Picture 3">
            <a:extLst>
              <a:ext uri="{FF2B5EF4-FFF2-40B4-BE49-F238E27FC236}">
                <a16:creationId xmlns:a16="http://schemas.microsoft.com/office/drawing/2014/main" id="{1A240907-9275-4E81-AC4B-0337378BE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54" y="1777164"/>
            <a:ext cx="11449050" cy="1619250"/>
          </a:xfrm>
          <a:prstGeom prst="rect">
            <a:avLst/>
          </a:prstGeom>
        </p:spPr>
      </p:pic>
      <p:pic>
        <p:nvPicPr>
          <p:cNvPr id="6" name="Picture 5">
            <a:extLst>
              <a:ext uri="{FF2B5EF4-FFF2-40B4-BE49-F238E27FC236}">
                <a16:creationId xmlns:a16="http://schemas.microsoft.com/office/drawing/2014/main" id="{882D3BDE-75D8-4E00-8927-EA7D6B8A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454" y="4191500"/>
            <a:ext cx="11374487" cy="1631783"/>
          </a:xfrm>
          <a:prstGeom prst="rect">
            <a:avLst/>
          </a:prstGeom>
        </p:spPr>
      </p:pic>
    </p:spTree>
    <p:extLst>
      <p:ext uri="{BB962C8B-B14F-4D97-AF65-F5344CB8AC3E}">
        <p14:creationId xmlns:p14="http://schemas.microsoft.com/office/powerpoint/2010/main" val="1093794455"/>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idx="4294967295"/>
          </p:nvPr>
        </p:nvSpPr>
        <p:spPr>
          <a:xfrm>
            <a:off x="0" y="452437"/>
            <a:ext cx="9404350" cy="1400176"/>
          </a:xfrm>
          <a:prstGeom prst="rect">
            <a:avLst/>
          </a:prstGeom>
          <a:extLst>
            <a:ext uri="{C572A759-6A51-4108-AA02-DFA0A04FC94B}">
              <ma14:wrappingTextBoxFlag xmlns:ma14="http://schemas.microsoft.com/office/mac/drawingml/2011/main" xmlns="" val="1"/>
            </a:ext>
          </a:extLst>
        </p:spPr>
        <p:txBody>
          <a:bodyPr>
            <a:normAutofit/>
          </a:bodyPr>
          <a:lstStyle/>
          <a:p>
            <a:r>
              <a:t>Special Cases - Convolutional</a:t>
            </a:r>
          </a:p>
        </p:txBody>
      </p:sp>
      <p:sp>
        <p:nvSpPr>
          <p:cNvPr id="470" name="Shape 470"/>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 name="Picture 3">
            <a:extLst>
              <a:ext uri="{FF2B5EF4-FFF2-40B4-BE49-F238E27FC236}">
                <a16:creationId xmlns:a16="http://schemas.microsoft.com/office/drawing/2014/main" id="{655F3A9E-08D6-4E1F-9379-4A2268104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509" y="1852613"/>
            <a:ext cx="6912446" cy="3738061"/>
          </a:xfrm>
          <a:prstGeom prst="rect">
            <a:avLst/>
          </a:prstGeom>
        </p:spPr>
      </p:pic>
      <p:pic>
        <p:nvPicPr>
          <p:cNvPr id="8" name="image46.gif">
            <a:extLst>
              <a:ext uri="{FF2B5EF4-FFF2-40B4-BE49-F238E27FC236}">
                <a16:creationId xmlns:a16="http://schemas.microsoft.com/office/drawing/2014/main" id="{9C3989ED-D5EE-4FEC-B7E7-801C914B8284}"/>
              </a:ext>
            </a:extLst>
          </p:cNvPr>
          <p:cNvPicPr>
            <a:picLocks/>
          </p:cNvPicPr>
          <p:nvPr/>
        </p:nvPicPr>
        <p:blipFill>
          <a:blip r:embed="rId3">
            <a:extLst/>
          </a:blip>
          <a:stretch>
            <a:fillRect/>
          </a:stretch>
        </p:blipFill>
        <p:spPr>
          <a:xfrm>
            <a:off x="8710696" y="2861542"/>
            <a:ext cx="2552700" cy="1866901"/>
          </a:xfrm>
          <a:prstGeom prst="rect">
            <a:avLst/>
          </a:prstGeom>
          <a:ln w="12700">
            <a:miter lim="400000"/>
          </a:ln>
        </p:spPr>
      </p:pic>
    </p:spTree>
    <p:extLst>
      <p:ext uri="{BB962C8B-B14F-4D97-AF65-F5344CB8AC3E}">
        <p14:creationId xmlns:p14="http://schemas.microsoft.com/office/powerpoint/2010/main" val="153803783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idx="4294967295"/>
          </p:nvPr>
        </p:nvSpPr>
        <p:spPr>
          <a:xfrm>
            <a:off x="0" y="452437"/>
            <a:ext cx="9404350" cy="1400176"/>
          </a:xfrm>
          <a:prstGeom prst="rect">
            <a:avLst/>
          </a:prstGeom>
          <a:extLst>
            <a:ext uri="{C572A759-6A51-4108-AA02-DFA0A04FC94B}">
              <ma14:wrappingTextBoxFlag xmlns:ma14="http://schemas.microsoft.com/office/mac/drawingml/2011/main" xmlns="" val="1"/>
            </a:ext>
          </a:extLst>
        </p:spPr>
        <p:txBody>
          <a:bodyPr>
            <a:normAutofit/>
          </a:bodyPr>
          <a:lstStyle/>
          <a:p>
            <a:r>
              <a:t>Special Cases - Convolutional</a:t>
            </a:r>
          </a:p>
        </p:txBody>
      </p:sp>
      <p:sp>
        <p:nvSpPr>
          <p:cNvPr id="470" name="Shape 470"/>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 name="Picture 3">
            <a:extLst>
              <a:ext uri="{FF2B5EF4-FFF2-40B4-BE49-F238E27FC236}">
                <a16:creationId xmlns:a16="http://schemas.microsoft.com/office/drawing/2014/main" id="{81D10BB9-BD54-435A-9154-61D07B020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674" y="1748339"/>
            <a:ext cx="3762375" cy="4276725"/>
          </a:xfrm>
          <a:prstGeom prst="rect">
            <a:avLst/>
          </a:prstGeom>
        </p:spPr>
      </p:pic>
      <p:pic>
        <p:nvPicPr>
          <p:cNvPr id="7" name="image45.gif">
            <a:extLst>
              <a:ext uri="{FF2B5EF4-FFF2-40B4-BE49-F238E27FC236}">
                <a16:creationId xmlns:a16="http://schemas.microsoft.com/office/drawing/2014/main" id="{F524F8E2-91A3-4E3B-A91D-0E1065E7CA4E}"/>
              </a:ext>
            </a:extLst>
          </p:cNvPr>
          <p:cNvPicPr>
            <a:picLocks/>
          </p:cNvPicPr>
          <p:nvPr/>
        </p:nvPicPr>
        <p:blipFill>
          <a:blip r:embed="rId3">
            <a:extLst/>
          </a:blip>
          <a:stretch>
            <a:fillRect/>
          </a:stretch>
        </p:blipFill>
        <p:spPr>
          <a:xfrm>
            <a:off x="6655157" y="2411359"/>
            <a:ext cx="4572001" cy="2590801"/>
          </a:xfrm>
          <a:prstGeom prst="rect">
            <a:avLst/>
          </a:prstGeom>
          <a:ln w="12700">
            <a:miter lim="400000"/>
          </a:ln>
        </p:spPr>
      </p:pic>
    </p:spTree>
    <p:extLst>
      <p:ext uri="{BB962C8B-B14F-4D97-AF65-F5344CB8AC3E}">
        <p14:creationId xmlns:p14="http://schemas.microsoft.com/office/powerpoint/2010/main" val="804822680"/>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idx="4294967295"/>
          </p:nvPr>
        </p:nvSpPr>
        <p:spPr>
          <a:xfrm>
            <a:off x="0" y="452437"/>
            <a:ext cx="9404350" cy="1400176"/>
          </a:xfrm>
          <a:prstGeom prst="rect">
            <a:avLst/>
          </a:prstGeom>
          <a:extLst>
            <a:ext uri="{C572A759-6A51-4108-AA02-DFA0A04FC94B}">
              <ma14:wrappingTextBoxFlag xmlns:ma14="http://schemas.microsoft.com/office/mac/drawingml/2011/main" xmlns="" val="1"/>
            </a:ext>
          </a:extLst>
        </p:spPr>
        <p:txBody>
          <a:bodyPr>
            <a:normAutofit/>
          </a:bodyPr>
          <a:lstStyle/>
          <a:p>
            <a:r>
              <a:t>Special Cases - Convolutional</a:t>
            </a:r>
          </a:p>
        </p:txBody>
      </p:sp>
      <p:sp>
        <p:nvSpPr>
          <p:cNvPr id="470" name="Shape 470"/>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3" name="Picture 2">
            <a:extLst>
              <a:ext uri="{FF2B5EF4-FFF2-40B4-BE49-F238E27FC236}">
                <a16:creationId xmlns:a16="http://schemas.microsoft.com/office/drawing/2014/main" id="{5058549D-26F9-4DE6-A7B5-1E7898641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69" y="2358441"/>
            <a:ext cx="4297585" cy="2863266"/>
          </a:xfrm>
          <a:prstGeom prst="rect">
            <a:avLst/>
          </a:prstGeom>
        </p:spPr>
      </p:pic>
      <p:pic>
        <p:nvPicPr>
          <p:cNvPr id="5" name="Picture 4">
            <a:extLst>
              <a:ext uri="{FF2B5EF4-FFF2-40B4-BE49-F238E27FC236}">
                <a16:creationId xmlns:a16="http://schemas.microsoft.com/office/drawing/2014/main" id="{A7394525-59CE-48C4-984D-19DA76E71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073" y="2221863"/>
            <a:ext cx="4948989" cy="3136422"/>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idx="4294967295"/>
          </p:nvPr>
        </p:nvSpPr>
        <p:spPr>
          <a:xfrm>
            <a:off x="0" y="452437"/>
            <a:ext cx="9404350" cy="1400176"/>
          </a:xfrm>
          <a:prstGeom prst="rect">
            <a:avLst/>
          </a:prstGeom>
          <a:extLst>
            <a:ext uri="{C572A759-6A51-4108-AA02-DFA0A04FC94B}">
              <ma14:wrappingTextBoxFlag xmlns:ma14="http://schemas.microsoft.com/office/mac/drawingml/2011/main" xmlns="" val="1"/>
            </a:ext>
          </a:extLst>
        </p:spPr>
        <p:txBody>
          <a:bodyPr>
            <a:normAutofit/>
          </a:bodyPr>
          <a:lstStyle/>
          <a:p>
            <a:r>
              <a:t>Special Cases - Convolutional</a:t>
            </a:r>
          </a:p>
        </p:txBody>
      </p:sp>
      <p:sp>
        <p:nvSpPr>
          <p:cNvPr id="470" name="Shape 470"/>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pic>
        <p:nvPicPr>
          <p:cNvPr id="4" name="Picture 3">
            <a:extLst>
              <a:ext uri="{FF2B5EF4-FFF2-40B4-BE49-F238E27FC236}">
                <a16:creationId xmlns:a16="http://schemas.microsoft.com/office/drawing/2014/main" id="{4F7756C2-FE11-4838-9C42-6DD4FD718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116" y="2237874"/>
            <a:ext cx="10330867" cy="3042697"/>
          </a:xfrm>
          <a:prstGeom prst="rect">
            <a:avLst/>
          </a:prstGeom>
        </p:spPr>
      </p:pic>
    </p:spTree>
    <p:extLst>
      <p:ext uri="{BB962C8B-B14F-4D97-AF65-F5344CB8AC3E}">
        <p14:creationId xmlns:p14="http://schemas.microsoft.com/office/powerpoint/2010/main" val="80812240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p:cNvSpPr>
          <p:nvPr>
            <p:ph type="title"/>
          </p:nvPr>
        </p:nvSpPr>
        <p:spPr>
          <a:xfrm>
            <a:off x="646111" y="452717"/>
            <a:ext cx="9404723" cy="1400532"/>
          </a:xfrm>
          <a:prstGeom prst="rect">
            <a:avLst/>
          </a:prstGeom>
        </p:spPr>
        <p:txBody>
          <a:bodyPr/>
          <a:lstStyle/>
          <a:p>
            <a:r>
              <a:rPr lang="en-US" dirty="0"/>
              <a:t>Convolutional NN </a:t>
            </a:r>
            <a:r>
              <a:rPr dirty="0"/>
              <a:t>– Code</a:t>
            </a:r>
          </a:p>
        </p:txBody>
      </p:sp>
      <p:sp>
        <p:nvSpPr>
          <p:cNvPr id="477" name="Shape 477"/>
          <p:cNvSpPr/>
          <p:nvPr/>
        </p:nvSpPr>
        <p:spPr>
          <a:xfrm>
            <a:off x="10369484" y="347337"/>
            <a:ext cx="101809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How?</a:t>
            </a:r>
          </a:p>
        </p:txBody>
      </p:sp>
      <p:sp>
        <p:nvSpPr>
          <p:cNvPr id="478" name="Shape 478"/>
          <p:cNvSpPr>
            <a:spLocks noGrp="1"/>
          </p:cNvSpPr>
          <p:nvPr>
            <p:ph type="body" idx="1"/>
          </p:nvPr>
        </p:nvSpPr>
        <p:spPr>
          <a:xfrm>
            <a:off x="1103311" y="2052917"/>
            <a:ext cx="8946543" cy="4195482"/>
          </a:xfrm>
          <a:prstGeom prst="rect">
            <a:avLst/>
          </a:prstGeom>
        </p:spPr>
        <p:txBody>
          <a:bodyPr/>
          <a:lstStyle/>
          <a:p>
            <a:r>
              <a:rPr lang="en-US" dirty="0"/>
              <a:t>Build an example CNN in Python using </a:t>
            </a:r>
            <a:r>
              <a:rPr lang="en-US" dirty="0" err="1"/>
              <a:t>Keras</a:t>
            </a:r>
            <a:endParaRPr dirty="0"/>
          </a:p>
          <a:p>
            <a:r>
              <a:rPr dirty="0"/>
              <a:t>Will distribute file so no need to code along</a:t>
            </a:r>
          </a:p>
          <a:p>
            <a:r>
              <a:rPr dirty="0"/>
              <a:t>Questions so far?</a:t>
            </a:r>
          </a:p>
        </p:txBody>
      </p:sp>
    </p:spTree>
    <p:extLst>
      <p:ext uri="{BB962C8B-B14F-4D97-AF65-F5344CB8AC3E}">
        <p14:creationId xmlns:p14="http://schemas.microsoft.com/office/powerpoint/2010/main" val="92150790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p:cNvSpPr>
          <p:nvPr>
            <p:ph type="title"/>
          </p:nvPr>
        </p:nvSpPr>
        <p:spPr>
          <a:xfrm>
            <a:off x="646111" y="452717"/>
            <a:ext cx="9404723" cy="1400532"/>
          </a:xfrm>
          <a:prstGeom prst="rect">
            <a:avLst/>
          </a:prstGeom>
        </p:spPr>
        <p:txBody>
          <a:bodyPr/>
          <a:lstStyle/>
          <a:p>
            <a:r>
              <a:rPr lang="en-US" dirty="0"/>
              <a:t>More at http://Reboot.ai</a:t>
            </a:r>
            <a:br>
              <a:rPr lang="en-US" dirty="0"/>
            </a:br>
            <a:endParaRPr dirty="0"/>
          </a:p>
        </p:txBody>
      </p:sp>
      <p:sp>
        <p:nvSpPr>
          <p:cNvPr id="297" name="Shape 297"/>
          <p:cNvSpPr>
            <a:spLocks noGrp="1"/>
          </p:cNvSpPr>
          <p:nvPr>
            <p:ph type="body" idx="1"/>
          </p:nvPr>
        </p:nvSpPr>
        <p:spPr>
          <a:xfrm>
            <a:off x="1103311" y="1475874"/>
            <a:ext cx="9728088" cy="4716379"/>
          </a:xfrm>
          <a:prstGeom prst="rect">
            <a:avLst/>
          </a:prstGeom>
        </p:spPr>
        <p:txBody>
          <a:bodyPr>
            <a:normAutofit/>
          </a:bodyPr>
          <a:lstStyle/>
          <a:p>
            <a:pPr marL="311150" indent="-285750">
              <a:lnSpc>
                <a:spcPct val="80000"/>
              </a:lnSpc>
              <a:defRPr sz="1600"/>
            </a:pPr>
            <a:r>
              <a:rPr lang="en-US" dirty="0"/>
              <a:t>Hong Kong’s premier machine learning and AI training provider</a:t>
            </a:r>
          </a:p>
          <a:p>
            <a:pPr marL="311150" indent="-285750">
              <a:lnSpc>
                <a:spcPct val="80000"/>
              </a:lnSpc>
              <a:defRPr sz="1600"/>
            </a:pPr>
            <a:r>
              <a:rPr lang="en-US" dirty="0"/>
              <a:t>Part time evening courses for beginners and advanced</a:t>
            </a:r>
          </a:p>
          <a:p>
            <a:pPr marL="311150" indent="-285750">
              <a:lnSpc>
                <a:spcPct val="80000"/>
              </a:lnSpc>
              <a:defRPr sz="1600"/>
            </a:pPr>
            <a:r>
              <a:rPr lang="en-US" dirty="0"/>
              <a:t>Curriculums developed in partnership with local data companies</a:t>
            </a:r>
          </a:p>
          <a:p>
            <a:pPr marL="311150" indent="-285750">
              <a:lnSpc>
                <a:spcPct val="80000"/>
              </a:lnSpc>
              <a:defRPr sz="1600"/>
            </a:pPr>
            <a:r>
              <a:rPr lang="en-US" dirty="0"/>
              <a:t>Use ML &amp; AI in our classrooms to improve teaching and personalize learning</a:t>
            </a:r>
          </a:p>
        </p:txBody>
      </p:sp>
      <p:sp>
        <p:nvSpPr>
          <p:cNvPr id="298" name="Shape 298"/>
          <p:cNvSpPr/>
          <p:nvPr/>
        </p:nvSpPr>
        <p:spPr>
          <a:xfrm>
            <a:off x="10481779" y="337909"/>
            <a:ext cx="890832"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lang="en-US" dirty="0"/>
              <a:t>Q&amp;A</a:t>
            </a:r>
            <a:endParaRPr dirty="0"/>
          </a:p>
        </p:txBody>
      </p:sp>
      <p:sp>
        <p:nvSpPr>
          <p:cNvPr id="5" name="Shape 480">
            <a:extLst>
              <a:ext uri="{FF2B5EF4-FFF2-40B4-BE49-F238E27FC236}">
                <a16:creationId xmlns:a16="http://schemas.microsoft.com/office/drawing/2014/main" id="{3A9E5012-3442-4F8F-B2B5-D26BE30E5E3E}"/>
              </a:ext>
            </a:extLst>
          </p:cNvPr>
          <p:cNvSpPr txBox="1">
            <a:spLocks/>
          </p:cNvSpPr>
          <p:nvPr/>
        </p:nvSpPr>
        <p:spPr>
          <a:xfrm>
            <a:off x="272707" y="3862136"/>
            <a:ext cx="5075765" cy="191564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fontScale="90000"/>
          </a:bodyPr>
          <a:lstStyle>
            <a:lvl1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1pPr>
            <a:lvl2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2pPr>
            <a:lvl3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3pPr>
            <a:lvl4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4pPr>
            <a:lvl5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5pPr>
            <a:lvl6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6pPr>
            <a:lvl7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7pPr>
            <a:lvl8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8pPr>
            <a:lvl9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9pPr>
          </a:lstStyle>
          <a:p>
            <a:pPr defTabSz="333756" hangingPunct="1">
              <a:defRPr sz="2920"/>
            </a:pPr>
            <a:r>
              <a:rPr lang="sv-SE" sz="2920" dirty="0"/>
              <a:t>Matt R O’Connor </a:t>
            </a:r>
            <a:br>
              <a:rPr lang="sv-SE" sz="2920" dirty="0"/>
            </a:br>
            <a:r>
              <a:rPr lang="sv-SE" sz="2920" dirty="0"/>
              <a:t>6289.9447</a:t>
            </a:r>
            <a:br>
              <a:rPr lang="sv-SE" sz="2920" dirty="0"/>
            </a:br>
            <a:r>
              <a:rPr lang="sv-SE" sz="2920" dirty="0"/>
              <a:t>matt.oconnor217@gmail.com</a:t>
            </a:r>
            <a:br>
              <a:rPr lang="sv-SE" sz="2920" dirty="0"/>
            </a:br>
            <a:r>
              <a:rPr lang="sv-SE" sz="2920" dirty="0"/>
              <a:t>linkedin.com/in/mattroconnor</a:t>
            </a:r>
          </a:p>
        </p:txBody>
      </p:sp>
      <p:sp>
        <p:nvSpPr>
          <p:cNvPr id="6" name="Shape 480">
            <a:extLst>
              <a:ext uri="{FF2B5EF4-FFF2-40B4-BE49-F238E27FC236}">
                <a16:creationId xmlns:a16="http://schemas.microsoft.com/office/drawing/2014/main" id="{1D0096EB-30E4-4010-A7F9-DAF12C1321C7}"/>
              </a:ext>
            </a:extLst>
          </p:cNvPr>
          <p:cNvSpPr txBox="1">
            <a:spLocks/>
          </p:cNvSpPr>
          <p:nvPr/>
        </p:nvSpPr>
        <p:spPr>
          <a:xfrm>
            <a:off x="6833853" y="3682354"/>
            <a:ext cx="5075765" cy="191564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fontScale="97500"/>
          </a:bodyPr>
          <a:lstStyle>
            <a:lvl1pPr marL="0" marR="0" indent="0" algn="l" defTabSz="457200" rtl="0" latinLnBrk="0">
              <a:lnSpc>
                <a:spcPct val="100000"/>
              </a:lnSpc>
              <a:spcBef>
                <a:spcPts val="0"/>
              </a:spcBef>
              <a:spcAft>
                <a:spcPts val="0"/>
              </a:spcAft>
              <a:buClrTx/>
              <a:buSzTx/>
              <a:buFontTx/>
              <a:buNone/>
              <a:tabLst/>
              <a:defRPr sz="4000" b="0" i="0" u="none" strike="noStrike" cap="none" spc="0" baseline="0">
                <a:ln>
                  <a:noFill/>
                </a:ln>
                <a:solidFill>
                  <a:srgbClr val="EBEBEB"/>
                </a:solidFill>
                <a:uFillTx/>
                <a:latin typeface="+mj-lt"/>
                <a:ea typeface="+mj-ea"/>
                <a:cs typeface="+mj-cs"/>
                <a:sym typeface="Century Gothic"/>
              </a:defRPr>
            </a:lvl1pPr>
            <a:lvl2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2pPr>
            <a:lvl3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3pPr>
            <a:lvl4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4pPr>
            <a:lvl5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5pPr>
            <a:lvl6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6pPr>
            <a:lvl7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7pPr>
            <a:lvl8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8pPr>
            <a:lvl9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9pPr>
          </a:lstStyle>
          <a:p>
            <a:pPr defTabSz="333756" hangingPunct="1">
              <a:defRPr sz="2920"/>
            </a:pPr>
            <a:r>
              <a:rPr lang="sv-SE" sz="2920" dirty="0"/>
              <a:t>Dhruv Sahi</a:t>
            </a:r>
          </a:p>
          <a:p>
            <a:pPr defTabSz="333756" hangingPunct="1">
              <a:defRPr sz="2920"/>
            </a:pPr>
            <a:r>
              <a:rPr lang="sv-SE" sz="2920" dirty="0"/>
              <a:t>5572 8474 dhruvsahi@gmail.com</a:t>
            </a:r>
          </a:p>
          <a:p>
            <a:pPr defTabSz="333756" hangingPunct="1">
              <a:defRPr sz="2920"/>
            </a:pPr>
            <a:r>
              <a:rPr lang="sv-SE" sz="2920" dirty="0"/>
              <a:t>linkedin.com/in/dhruv-sahi</a:t>
            </a:r>
          </a:p>
        </p:txBody>
      </p:sp>
      <p:pic>
        <p:nvPicPr>
          <p:cNvPr id="3" name="Picture 2">
            <a:extLst>
              <a:ext uri="{FF2B5EF4-FFF2-40B4-BE49-F238E27FC236}">
                <a16:creationId xmlns:a16="http://schemas.microsoft.com/office/drawing/2014/main" id="{6D08BDD6-364F-4FEC-AD0F-109D22EF83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5220" y="2904312"/>
            <a:ext cx="5389741" cy="3628596"/>
          </a:xfrm>
          <a:prstGeom prst="rect">
            <a:avLst/>
          </a:prstGeom>
        </p:spPr>
      </p:pic>
    </p:spTree>
    <p:extLst>
      <p:ext uri="{BB962C8B-B14F-4D97-AF65-F5344CB8AC3E}">
        <p14:creationId xmlns:p14="http://schemas.microsoft.com/office/powerpoint/2010/main" val="321519600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p:cNvSpPr>
          <p:nvPr>
            <p:ph type="title"/>
          </p:nvPr>
        </p:nvSpPr>
        <p:spPr>
          <a:xfrm>
            <a:off x="646111" y="452717"/>
            <a:ext cx="9404723" cy="1400532"/>
          </a:xfrm>
          <a:prstGeom prst="rect">
            <a:avLst/>
          </a:prstGeom>
        </p:spPr>
        <p:txBody>
          <a:bodyPr/>
          <a:lstStyle/>
          <a:p>
            <a:r>
              <a:t>Resources</a:t>
            </a:r>
          </a:p>
        </p:txBody>
      </p:sp>
      <p:sp>
        <p:nvSpPr>
          <p:cNvPr id="483" name="Shape 483"/>
          <p:cNvSpPr>
            <a:spLocks noGrp="1"/>
          </p:cNvSpPr>
          <p:nvPr>
            <p:ph type="body" idx="1"/>
          </p:nvPr>
        </p:nvSpPr>
        <p:spPr>
          <a:xfrm>
            <a:off x="1103311" y="2052917"/>
            <a:ext cx="8946543" cy="4195482"/>
          </a:xfrm>
          <a:prstGeom prst="rect">
            <a:avLst/>
          </a:prstGeom>
        </p:spPr>
        <p:txBody>
          <a:bodyPr>
            <a:normAutofit lnSpcReduction="10000"/>
          </a:bodyPr>
          <a:lstStyle/>
          <a:p>
            <a:pPr>
              <a:lnSpc>
                <a:spcPct val="80000"/>
              </a:lnSpc>
              <a:defRPr sz="1100" u="sng"/>
            </a:pPr>
            <a:r>
              <a:rPr dirty="0">
                <a:solidFill>
                  <a:srgbClr val="58C1BA"/>
                </a:solidFill>
                <a:uFill>
                  <a:solidFill>
                    <a:srgbClr val="58C1BA"/>
                  </a:solidFill>
                </a:uFill>
                <a:hlinkClick r:id="rId2"/>
              </a:rPr>
              <a:t>http://mccormickml.com/2014/03/04/gradient-descent-derivation/</a:t>
            </a:r>
          </a:p>
          <a:p>
            <a:pPr>
              <a:lnSpc>
                <a:spcPct val="80000"/>
              </a:lnSpc>
              <a:defRPr sz="1100" u="sng"/>
            </a:pPr>
            <a:r>
              <a:rPr dirty="0">
                <a:solidFill>
                  <a:srgbClr val="58C1BA"/>
                </a:solidFill>
                <a:uFill>
                  <a:solidFill>
                    <a:srgbClr val="58C1BA"/>
                  </a:solidFill>
                </a:uFill>
                <a:hlinkClick r:id="rId3"/>
              </a:rPr>
              <a:t>http://eli.thegreenplace.net/2016/understanding-gradient-descent/</a:t>
            </a:r>
          </a:p>
          <a:p>
            <a:pPr>
              <a:lnSpc>
                <a:spcPct val="80000"/>
              </a:lnSpc>
              <a:defRPr sz="1100" u="sng"/>
            </a:pPr>
            <a:r>
              <a:rPr dirty="0">
                <a:solidFill>
                  <a:srgbClr val="58C1BA"/>
                </a:solidFill>
                <a:uFill>
                  <a:solidFill>
                    <a:srgbClr val="58C1BA"/>
                  </a:solidFill>
                </a:uFill>
                <a:hlinkClick r:id="rId4"/>
              </a:rPr>
              <a:t>https://theclevermachine.wordpress.com/2014/09/06/derivation-error-backpropagation-gradient-descent-for-neural-networks/</a:t>
            </a:r>
          </a:p>
          <a:p>
            <a:pPr>
              <a:lnSpc>
                <a:spcPct val="80000"/>
              </a:lnSpc>
              <a:defRPr sz="1100" u="sng"/>
            </a:pPr>
            <a:r>
              <a:rPr dirty="0">
                <a:solidFill>
                  <a:srgbClr val="58C1BA"/>
                </a:solidFill>
                <a:uFill>
                  <a:solidFill>
                    <a:srgbClr val="58C1BA"/>
                  </a:solidFill>
                </a:uFill>
                <a:hlinkClick r:id="rId5"/>
              </a:rPr>
              <a:t>https://arxiv.org/pdf/1701.01887.pdf</a:t>
            </a:r>
          </a:p>
          <a:p>
            <a:pPr>
              <a:lnSpc>
                <a:spcPct val="80000"/>
              </a:lnSpc>
              <a:defRPr sz="1100" u="sng"/>
            </a:pPr>
            <a:r>
              <a:rPr dirty="0">
                <a:solidFill>
                  <a:srgbClr val="58C1BA"/>
                </a:solidFill>
                <a:uFill>
                  <a:solidFill>
                    <a:srgbClr val="58C1BA"/>
                  </a:solidFill>
                </a:uFill>
                <a:hlinkClick r:id="rId6"/>
              </a:rPr>
              <a:t>https://ujjwalkarn.me/2016/08/11/intuitive-explanation-convnets/</a:t>
            </a:r>
          </a:p>
          <a:p>
            <a:pPr>
              <a:lnSpc>
                <a:spcPct val="80000"/>
              </a:lnSpc>
              <a:defRPr sz="1100" u="sng"/>
            </a:pPr>
            <a:r>
              <a:rPr dirty="0">
                <a:solidFill>
                  <a:srgbClr val="58C1BA"/>
                </a:solidFill>
                <a:uFill>
                  <a:solidFill>
                    <a:srgbClr val="58C1BA"/>
                  </a:solidFill>
                </a:uFill>
                <a:hlinkClick r:id="rId7"/>
              </a:rPr>
              <a:t>http://karpathy.github.io/2015/05/21/rnn-effectiveness/</a:t>
            </a:r>
          </a:p>
          <a:p>
            <a:pPr>
              <a:lnSpc>
                <a:spcPct val="80000"/>
              </a:lnSpc>
              <a:defRPr sz="1100" u="sng"/>
            </a:pPr>
            <a:r>
              <a:rPr dirty="0">
                <a:solidFill>
                  <a:srgbClr val="58C1BA"/>
                </a:solidFill>
                <a:uFill>
                  <a:solidFill>
                    <a:srgbClr val="58C1BA"/>
                  </a:solidFill>
                </a:uFill>
                <a:hlinkClick r:id="rId8"/>
              </a:rPr>
              <a:t>https://stevenmiller888.github.io/mind-how-to-build-a-neural-network/</a:t>
            </a:r>
          </a:p>
          <a:p>
            <a:pPr>
              <a:lnSpc>
                <a:spcPct val="80000"/>
              </a:lnSpc>
              <a:defRPr sz="1100"/>
            </a:pPr>
            <a:r>
              <a:rPr u="sng" dirty="0">
                <a:solidFill>
                  <a:srgbClr val="58C1BA"/>
                </a:solidFill>
                <a:uFill>
                  <a:solidFill>
                    <a:srgbClr val="58C1BA"/>
                  </a:solidFill>
                </a:uFill>
                <a:hlinkClick r:id="rId9"/>
              </a:rPr>
              <a:t>https://theclevermachine.wordpress.com/2014/09/11/a-gentle-introduction-to-artificial-neural-networks/</a:t>
            </a:r>
          </a:p>
          <a:p>
            <a:pPr>
              <a:lnSpc>
                <a:spcPct val="80000"/>
              </a:lnSpc>
              <a:defRPr sz="1100" u="sng"/>
            </a:pPr>
            <a:r>
              <a:rPr dirty="0">
                <a:solidFill>
                  <a:srgbClr val="58C1BA"/>
                </a:solidFill>
                <a:uFill>
                  <a:solidFill>
                    <a:srgbClr val="58C1BA"/>
                  </a:solidFill>
                </a:uFill>
                <a:hlinkClick r:id="rId10"/>
              </a:rPr>
              <a:t>https://www.quora.com/What-is-the-role-of-the-activation-function-in-a-neural-network</a:t>
            </a:r>
          </a:p>
          <a:p>
            <a:pPr>
              <a:lnSpc>
                <a:spcPct val="80000"/>
              </a:lnSpc>
              <a:defRPr sz="1100" u="sng"/>
            </a:pPr>
            <a:r>
              <a:rPr dirty="0">
                <a:solidFill>
                  <a:srgbClr val="58C1BA"/>
                </a:solidFill>
                <a:uFill>
                  <a:solidFill>
                    <a:srgbClr val="58C1BA"/>
                  </a:solidFill>
                </a:uFill>
                <a:hlinkClick r:id="rId9"/>
              </a:rPr>
              <a:t>https://theclevermachine.wordpress.com/2014/09/11/a-gentle-introduction-to-artificial-neural-networks/</a:t>
            </a:r>
          </a:p>
          <a:p>
            <a:pPr>
              <a:lnSpc>
                <a:spcPct val="80000"/>
              </a:lnSpc>
              <a:defRPr sz="1100"/>
            </a:pPr>
            <a:r>
              <a:rPr u="sng" dirty="0">
                <a:solidFill>
                  <a:srgbClr val="58C1BA"/>
                </a:solidFill>
                <a:uFill>
                  <a:solidFill>
                    <a:srgbClr val="58C1BA"/>
                  </a:solidFill>
                </a:uFill>
                <a:hlinkClick r:id="rId11"/>
              </a:rPr>
              <a:t>https://www.quora.com/Why-do-neural-networks-with-more-layers-perform-better-than-a-single-layer-MLP-with-a-number-of-neurons-that-leads-to-the-same-number-of-parameters</a:t>
            </a:r>
          </a:p>
          <a:p>
            <a:pPr>
              <a:lnSpc>
                <a:spcPct val="80000"/>
              </a:lnSpc>
              <a:defRPr sz="1100"/>
            </a:pPr>
            <a:r>
              <a:rPr u="sng" dirty="0">
                <a:solidFill>
                  <a:srgbClr val="58C1BA"/>
                </a:solidFill>
                <a:uFill>
                  <a:solidFill>
                    <a:srgbClr val="58C1BA"/>
                  </a:solidFill>
                </a:uFill>
                <a:hlinkClick r:id="rId12"/>
              </a:rPr>
              <a:t>http://neuralnetworksanddeeplearning.com/chap4.html</a:t>
            </a:r>
          </a:p>
          <a:p>
            <a:pPr>
              <a:lnSpc>
                <a:spcPct val="80000"/>
              </a:lnSpc>
              <a:defRPr sz="1100"/>
            </a:pPr>
            <a:r>
              <a:rPr u="sng" dirty="0">
                <a:solidFill>
                  <a:srgbClr val="58C1BA"/>
                </a:solidFill>
                <a:uFill>
                  <a:solidFill>
                    <a:srgbClr val="58C1BA"/>
                  </a:solidFill>
                </a:uFill>
                <a:hlinkClick r:id="rId6"/>
              </a:rPr>
              <a:t>https://ujjwalkarn.me/2016/08/11/intuitive-explanation-convnets/</a:t>
            </a:r>
          </a:p>
          <a:p>
            <a:pPr>
              <a:lnSpc>
                <a:spcPct val="80000"/>
              </a:lnSpc>
              <a:defRPr sz="1100"/>
            </a:pPr>
            <a:r>
              <a:rPr u="sng" dirty="0">
                <a:solidFill>
                  <a:srgbClr val="58C1BA"/>
                </a:solidFill>
                <a:uFill>
                  <a:solidFill>
                    <a:srgbClr val="58C1BA"/>
                  </a:solidFill>
                </a:uFill>
                <a:hlinkClick r:id="rId13"/>
              </a:rPr>
              <a:t>http://scs.ryerson.ca/~aharley/vis/conv/flat.html</a:t>
            </a:r>
            <a:endParaRPr lang="en-US" u="sng" dirty="0">
              <a:solidFill>
                <a:srgbClr val="58C1BA"/>
              </a:solidFill>
              <a:uFill>
                <a:solidFill>
                  <a:srgbClr val="58C1BA"/>
                </a:solidFill>
              </a:uFill>
              <a:hlinkClick r:id="rId13"/>
            </a:endParaRPr>
          </a:p>
          <a:p>
            <a:pPr>
              <a:lnSpc>
                <a:spcPct val="80000"/>
              </a:lnSpc>
              <a:defRPr sz="1100"/>
            </a:pPr>
            <a:r>
              <a:rPr lang="en-US" u="sng" dirty="0">
                <a:solidFill>
                  <a:srgbClr val="58C1BA"/>
                </a:solidFill>
                <a:uFill>
                  <a:solidFill>
                    <a:srgbClr val="58C1BA"/>
                  </a:solidFill>
                </a:uFill>
                <a:hlinkClick r:id="rId13"/>
              </a:rPr>
              <a:t>https://medium.com/@ageitgey/machine-learning-is-fun-part-3-deep-learning-and-convolutional-neural-networks-f40359318721</a:t>
            </a:r>
            <a:endParaRPr u="sng" dirty="0">
              <a:solidFill>
                <a:srgbClr val="58C1BA"/>
              </a:solidFill>
              <a:uFill>
                <a:solidFill>
                  <a:srgbClr val="58C1BA"/>
                </a:solidFill>
              </a:uFill>
              <a:hlinkClick r:id="rId13"/>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xfrm>
            <a:off x="646111" y="452717"/>
            <a:ext cx="9404723" cy="1400532"/>
          </a:xfrm>
          <a:prstGeom prst="rect">
            <a:avLst/>
          </a:prstGeom>
        </p:spPr>
        <p:txBody>
          <a:bodyPr/>
          <a:lstStyle/>
          <a:p>
            <a:r>
              <a:t>1) Complex Data - Problem</a:t>
            </a:r>
          </a:p>
        </p:txBody>
      </p:sp>
      <p:sp>
        <p:nvSpPr>
          <p:cNvPr id="306" name="Shape 306"/>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07" name="image7.jpg"/>
          <p:cNvPicPr>
            <a:picLocks noChangeAspect="1"/>
          </p:cNvPicPr>
          <p:nvPr/>
        </p:nvPicPr>
        <p:blipFill>
          <a:blip r:embed="rId3">
            <a:extLst/>
          </a:blip>
          <a:stretch>
            <a:fillRect/>
          </a:stretch>
        </p:blipFill>
        <p:spPr>
          <a:xfrm>
            <a:off x="3304878" y="1612768"/>
            <a:ext cx="6091092" cy="4872874"/>
          </a:xfrm>
          <a:prstGeom prst="rect">
            <a:avLst/>
          </a:prstGeom>
          <a:ln w="12700">
            <a:miter lim="400000"/>
          </a:ln>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p:cNvSpPr>
          <p:nvPr>
            <p:ph type="title"/>
          </p:nvPr>
        </p:nvSpPr>
        <p:spPr>
          <a:xfrm>
            <a:off x="646111" y="452717"/>
            <a:ext cx="9404723" cy="1400532"/>
          </a:xfrm>
          <a:prstGeom prst="rect">
            <a:avLst/>
          </a:prstGeom>
        </p:spPr>
        <p:txBody>
          <a:bodyPr/>
          <a:lstStyle/>
          <a:p>
            <a:r>
              <a:t>1) Complex Data - Problem</a:t>
            </a:r>
          </a:p>
        </p:txBody>
      </p:sp>
      <p:sp>
        <p:nvSpPr>
          <p:cNvPr id="310" name="Shape 310"/>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11" name="image8.gif"/>
          <p:cNvPicPr>
            <a:picLocks noChangeAspect="1"/>
          </p:cNvPicPr>
          <p:nvPr/>
        </p:nvPicPr>
        <p:blipFill>
          <a:blip r:embed="rId3">
            <a:extLst/>
          </a:blip>
          <a:stretch>
            <a:fillRect/>
          </a:stretch>
        </p:blipFill>
        <p:spPr>
          <a:xfrm>
            <a:off x="3615670" y="1152983"/>
            <a:ext cx="5695951" cy="5562601"/>
          </a:xfrm>
          <a:prstGeom prst="rect">
            <a:avLst/>
          </a:prstGeom>
          <a:ln w="12700">
            <a:miter lim="400000"/>
          </a:ln>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title"/>
          </p:nvPr>
        </p:nvSpPr>
        <p:spPr>
          <a:xfrm>
            <a:off x="646111" y="452717"/>
            <a:ext cx="9404723" cy="1400532"/>
          </a:xfrm>
          <a:prstGeom prst="rect">
            <a:avLst/>
          </a:prstGeom>
        </p:spPr>
        <p:txBody>
          <a:bodyPr/>
          <a:lstStyle/>
          <a:p>
            <a:r>
              <a:t>1) Complex Data - Solution</a:t>
            </a:r>
          </a:p>
        </p:txBody>
      </p:sp>
      <p:sp>
        <p:nvSpPr>
          <p:cNvPr id="314" name="Shape 314"/>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15" name="image9.gif"/>
          <p:cNvPicPr>
            <a:picLocks/>
          </p:cNvPicPr>
          <p:nvPr/>
        </p:nvPicPr>
        <p:blipFill>
          <a:blip r:embed="rId2">
            <a:extLst/>
          </a:blip>
          <a:stretch>
            <a:fillRect/>
          </a:stretch>
        </p:blipFill>
        <p:spPr>
          <a:xfrm>
            <a:off x="3625098" y="1152983"/>
            <a:ext cx="5695951" cy="5562601"/>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xfrm>
            <a:off x="646111" y="452717"/>
            <a:ext cx="9404723" cy="1400532"/>
          </a:xfrm>
          <a:prstGeom prst="rect">
            <a:avLst/>
          </a:prstGeom>
        </p:spPr>
        <p:txBody>
          <a:bodyPr/>
          <a:lstStyle/>
          <a:p>
            <a:r>
              <a:t>1) Complex Data - Solution</a:t>
            </a:r>
          </a:p>
        </p:txBody>
      </p:sp>
      <p:sp>
        <p:nvSpPr>
          <p:cNvPr id="318" name="Shape 318"/>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19" name="image10.png"/>
          <p:cNvPicPr>
            <a:picLocks noChangeAspect="1"/>
          </p:cNvPicPr>
          <p:nvPr/>
        </p:nvPicPr>
        <p:blipFill>
          <a:blip r:embed="rId3">
            <a:extLst/>
          </a:blip>
          <a:srcRect r="43900"/>
          <a:stretch>
            <a:fillRect/>
          </a:stretch>
        </p:blipFill>
        <p:spPr>
          <a:xfrm>
            <a:off x="3821784" y="1636432"/>
            <a:ext cx="5237375" cy="4362906"/>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xfrm>
            <a:off x="646111" y="452717"/>
            <a:ext cx="9404723" cy="1400532"/>
          </a:xfrm>
          <a:prstGeom prst="rect">
            <a:avLst/>
          </a:prstGeom>
        </p:spPr>
        <p:txBody>
          <a:bodyPr/>
          <a:lstStyle/>
          <a:p>
            <a:r>
              <a:t>1) Complex Data - Solution</a:t>
            </a:r>
          </a:p>
        </p:txBody>
      </p:sp>
      <p:sp>
        <p:nvSpPr>
          <p:cNvPr id="326" name="Shape 326"/>
          <p:cNvSpPr/>
          <p:nvPr/>
        </p:nvSpPr>
        <p:spPr>
          <a:xfrm>
            <a:off x="10378912" y="337909"/>
            <a:ext cx="881407"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solidFill>
                  <a:srgbClr val="FFFFFF"/>
                </a:solidFill>
              </a:defRPr>
            </a:lvl1pPr>
          </a:lstStyle>
          <a:p>
            <a:r>
              <a:t>Why?</a:t>
            </a:r>
          </a:p>
        </p:txBody>
      </p:sp>
      <p:pic>
        <p:nvPicPr>
          <p:cNvPr id="327" name="image10.png"/>
          <p:cNvPicPr>
            <a:picLocks noChangeAspect="1"/>
          </p:cNvPicPr>
          <p:nvPr/>
        </p:nvPicPr>
        <p:blipFill>
          <a:blip r:embed="rId3">
            <a:extLst/>
          </a:blip>
          <a:stretch>
            <a:fillRect/>
          </a:stretch>
        </p:blipFill>
        <p:spPr>
          <a:xfrm>
            <a:off x="1483937" y="1853247"/>
            <a:ext cx="9335679" cy="4362906"/>
          </a:xfrm>
          <a:prstGeom prst="rect">
            <a:avLst/>
          </a:prstGeom>
          <a:ln w="12700">
            <a:miter lim="400000"/>
          </a:ln>
        </p:spPr>
      </p:pic>
    </p:spTree>
  </p:cSld>
  <p:clrMapOvr>
    <a:masterClrMapping/>
  </p:clrMapOvr>
  <p:transition spd="slow"/>
</p:sld>
</file>

<file path=ppt/theme/theme1.xml><?xml version="1.0" encoding="utf-8"?>
<a:theme xmlns:a="http://schemas.openxmlformats.org/drawingml/2006/main" name="Ion">
  <a:themeElements>
    <a:clrScheme name="Ion">
      <a:dk1>
        <a:srgbClr val="000000"/>
      </a:dk1>
      <a:lt1>
        <a:srgbClr val="FFFFFF"/>
      </a:lt1>
      <a:dk2>
        <a:srgbClr val="A7A7A7"/>
      </a:dk2>
      <a:lt2>
        <a:srgbClr val="535353"/>
      </a:lt2>
      <a:accent1>
        <a:srgbClr val="B01513"/>
      </a:accent1>
      <a:accent2>
        <a:srgbClr val="EA6312"/>
      </a:accent2>
      <a:accent3>
        <a:srgbClr val="E6B729"/>
      </a:accent3>
      <a:accent4>
        <a:srgbClr val="6AAC90"/>
      </a:accent4>
      <a:accent5>
        <a:srgbClr val="54849A"/>
      </a:accent5>
      <a:accent6>
        <a:srgbClr val="9E5E9B"/>
      </a:accent6>
      <a:hlink>
        <a:srgbClr val="0000FF"/>
      </a:hlink>
      <a:folHlink>
        <a:srgbClr val="FF00FF"/>
      </a:folHlink>
    </a:clrScheme>
    <a:fontScheme name="Ion">
      <a:majorFont>
        <a:latin typeface="Century Gothic"/>
        <a:ea typeface="Century Gothic"/>
        <a:cs typeface="Century Gothic"/>
      </a:majorFont>
      <a:minorFont>
        <a:latin typeface="Helvetica"/>
        <a:ea typeface="Helvetica"/>
        <a:cs typeface="Helvetica"/>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on">
  <a:themeElements>
    <a:clrScheme name="Ion">
      <a:dk1>
        <a:srgbClr val="000000"/>
      </a:dk1>
      <a:lt1>
        <a:srgbClr val="FFFFFF"/>
      </a:lt1>
      <a:dk2>
        <a:srgbClr val="A7A7A7"/>
      </a:dk2>
      <a:lt2>
        <a:srgbClr val="535353"/>
      </a:lt2>
      <a:accent1>
        <a:srgbClr val="B01513"/>
      </a:accent1>
      <a:accent2>
        <a:srgbClr val="EA6312"/>
      </a:accent2>
      <a:accent3>
        <a:srgbClr val="E6B729"/>
      </a:accent3>
      <a:accent4>
        <a:srgbClr val="6AAC90"/>
      </a:accent4>
      <a:accent5>
        <a:srgbClr val="54849A"/>
      </a:accent5>
      <a:accent6>
        <a:srgbClr val="9E5E9B"/>
      </a:accent6>
      <a:hlink>
        <a:srgbClr val="0000FF"/>
      </a:hlink>
      <a:folHlink>
        <a:srgbClr val="FF00FF"/>
      </a:folHlink>
    </a:clrScheme>
    <a:fontScheme name="Ion">
      <a:majorFont>
        <a:latin typeface="Century Gothic"/>
        <a:ea typeface="Century Gothic"/>
        <a:cs typeface="Century Gothic"/>
      </a:majorFont>
      <a:minorFont>
        <a:latin typeface="Helvetica"/>
        <a:ea typeface="Helvetica"/>
        <a:cs typeface="Helvetica"/>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7361</TotalTime>
  <Words>1392</Words>
  <Application>Microsoft Office PowerPoint</Application>
  <PresentationFormat>Widescreen</PresentationFormat>
  <Paragraphs>237</Paragraphs>
  <Slides>49</Slides>
  <Notes>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Century Gothic</vt:lpstr>
      <vt:lpstr>Wingdings 3</vt:lpstr>
      <vt:lpstr>Ion</vt:lpstr>
      <vt:lpstr>Neural Networks</vt:lpstr>
      <vt:lpstr>Agenda</vt:lpstr>
      <vt:lpstr>About Reboot.ai</vt:lpstr>
      <vt:lpstr>But Why Neural Networks?</vt:lpstr>
      <vt:lpstr>1) Complex Data - Problem</vt:lpstr>
      <vt:lpstr>1) Complex Data - Problem</vt:lpstr>
      <vt:lpstr>1) Complex Data - Solution</vt:lpstr>
      <vt:lpstr>1) Complex Data - Solution</vt:lpstr>
      <vt:lpstr>1) Complex Data - Solution</vt:lpstr>
      <vt:lpstr>2) Flexible – Image Recognition</vt:lpstr>
      <vt:lpstr>2) Image Recog - Pixel Vectors</vt:lpstr>
      <vt:lpstr>2) Image Recog - Gradient Vectors </vt:lpstr>
      <vt:lpstr>2) Image Recog - Gradient Vectors </vt:lpstr>
      <vt:lpstr>3) Self Teaching</vt:lpstr>
      <vt:lpstr>3) Self Teaching</vt:lpstr>
      <vt:lpstr>Summary: Why?</vt:lpstr>
      <vt:lpstr>So What Are Neural Networks?</vt:lpstr>
      <vt:lpstr>So What Are Neural Networks?</vt:lpstr>
      <vt:lpstr>So What Are Neural Networks?</vt:lpstr>
      <vt:lpstr>More Human Than Human</vt:lpstr>
      <vt:lpstr>Hidden Layers &amp; ‘Deep’ Learning</vt:lpstr>
      <vt:lpstr>The Whole &gt; Sum of Parts</vt:lpstr>
      <vt:lpstr>Deeper Dive – Basic Neural Networks</vt:lpstr>
      <vt:lpstr>Deeper Dive – Perceptrons</vt:lpstr>
      <vt:lpstr>Deeper Dive - Special Cases</vt:lpstr>
      <vt:lpstr>Special Case - Convolutional</vt:lpstr>
      <vt:lpstr>Special Case - Convolutional</vt:lpstr>
      <vt:lpstr>Special Case - Recurrent</vt:lpstr>
      <vt:lpstr>Summary: What?</vt:lpstr>
      <vt:lpstr>How Do NNs Work? - Components</vt:lpstr>
      <vt:lpstr>Process</vt:lpstr>
      <vt:lpstr>Deeper Dive – First Layer</vt:lpstr>
      <vt:lpstr>Deeper Dive – Forward Propogation</vt:lpstr>
      <vt:lpstr>Deeper Dive - Activation</vt:lpstr>
      <vt:lpstr>Deeper Dive – Error</vt:lpstr>
      <vt:lpstr>Deeper Dive – Backward Propogation</vt:lpstr>
      <vt:lpstr>Deeper Dive – Gradient Descent</vt:lpstr>
      <vt:lpstr>Deeper Dive – Gradient Descent</vt:lpstr>
      <vt:lpstr>Special Cases - Convolutional</vt:lpstr>
      <vt:lpstr>Special Cases - Convolutional</vt:lpstr>
      <vt:lpstr>Special Cases - Convolutional</vt:lpstr>
      <vt:lpstr>Special Cases - Convolutional</vt:lpstr>
      <vt:lpstr>Special Cases - Convolutional</vt:lpstr>
      <vt:lpstr>Special Cases - Convolutional</vt:lpstr>
      <vt:lpstr>Special Cases - Convolutional</vt:lpstr>
      <vt:lpstr>Special Cases - Convolutional</vt:lpstr>
      <vt:lpstr>Convolutional NN – Code</vt:lpstr>
      <vt:lpstr>More at http://Reboot.ai </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cp:lastModifiedBy>Matthew O Connor</cp:lastModifiedBy>
  <cp:revision>13</cp:revision>
  <dcterms:modified xsi:type="dcterms:W3CDTF">2017-09-07T05:00:10Z</dcterms:modified>
</cp:coreProperties>
</file>